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FFFFFF"/>
        </a:fontRef>
        <a:srgbClr val="FFFFFF"/>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CAD5E7"/>
          </a:solidFill>
        </a:fill>
      </a:tcStyle>
    </a:wholeTbl>
    <a:band2H>
      <a:tcTxStyle b="def" i="def"/>
      <a:tcStyle>
        <a:tcBdr/>
        <a:fill>
          <a:solidFill>
            <a:srgbClr val="E6EBF4"/>
          </a:solidFill>
        </a:fill>
      </a:tcStyle>
    </a:band2H>
    <a:firstCol>
      <a:tcTxStyle b="on" i="off">
        <a:fontRef idx="maj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1"/>
          </a:solidFill>
        </a:fill>
      </a:tcStyle>
    </a:firstCol>
    <a:lastRow>
      <a:tcTxStyle b="on" i="off">
        <a:fontRef idx="maj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381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1"/>
          </a:solidFill>
        </a:fill>
      </a:tcStyle>
    </a:lastRow>
    <a:firstRow>
      <a:tcTxStyle b="on" i="off">
        <a:fontRef idx="maj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381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1"/>
          </a:solidFill>
        </a:fill>
      </a:tcStyle>
    </a:firstRow>
  </a:tblStyle>
  <a:tblStyle styleId="{C7B018BB-80A7-4F77-B60F-C8B233D01FF8}" styleName="">
    <a:tblBg/>
    <a:wholeTbl>
      <a:tcTxStyle b="off" i="off">
        <a:fontRef idx="major">
          <a:srgbClr val="FFFFFF"/>
        </a:fontRef>
        <a:srgbClr val="FFFFFF"/>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CADCD9"/>
          </a:solidFill>
        </a:fill>
      </a:tcStyle>
    </a:wholeTbl>
    <a:band2H>
      <a:tcTxStyle b="def" i="def"/>
      <a:tcStyle>
        <a:tcBdr/>
        <a:fill>
          <a:solidFill>
            <a:srgbClr val="E6EEED"/>
          </a:solidFill>
        </a:fill>
      </a:tcStyle>
    </a:band2H>
    <a:firstCol>
      <a:tcTxStyle b="on" i="off">
        <a:fontRef idx="maj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3"/>
          </a:solidFill>
        </a:fill>
      </a:tcStyle>
    </a:firstCol>
    <a:lastRow>
      <a:tcTxStyle b="on" i="off">
        <a:fontRef idx="maj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381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3"/>
          </a:solidFill>
        </a:fill>
      </a:tcStyle>
    </a:lastRow>
    <a:firstRow>
      <a:tcTxStyle b="on" i="off">
        <a:fontRef idx="maj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381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3"/>
          </a:solidFill>
        </a:fill>
      </a:tcStyle>
    </a:firstRow>
  </a:tblStyle>
  <a:tblStyle styleId="{EEE7283C-3CF3-47DC-8721-378D4A62B228}" styleName="">
    <a:tblBg/>
    <a:wholeTbl>
      <a:tcTxStyle b="off" i="off">
        <a:fontRef idx="major">
          <a:srgbClr val="FFFFFF"/>
        </a:fontRef>
        <a:srgbClr val="FFFFFF"/>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FFF7CC"/>
          </a:solidFill>
        </a:fill>
      </a:tcStyle>
    </a:wholeTbl>
    <a:band2H>
      <a:tcTxStyle b="def" i="def"/>
      <a:tcStyle>
        <a:tcBdr/>
        <a:fill>
          <a:solidFill>
            <a:srgbClr val="FFFBE7"/>
          </a:solidFill>
        </a:fill>
      </a:tcStyle>
    </a:band2H>
    <a:firstCol>
      <a:tcTxStyle b="on" i="off">
        <a:fontRef idx="maj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6"/>
          </a:solidFill>
        </a:fill>
      </a:tcStyle>
    </a:firstCol>
    <a:lastRow>
      <a:tcTxStyle b="on" i="off">
        <a:fontRef idx="maj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381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6"/>
          </a:solidFill>
        </a:fill>
      </a:tcStyle>
    </a:lastRow>
    <a:firstRow>
      <a:tcTxStyle b="on" i="off">
        <a:fontRef idx="maj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381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6"/>
          </a:solidFill>
        </a:fill>
      </a:tcStyle>
    </a:firstRow>
  </a:tblStyle>
  <a:tblStyle styleId="{CF821DB8-F4EB-4A41-A1BA-3FCAFE7338EE}" styleName="">
    <a:tblBg/>
    <a:wholeTbl>
      <a:tcTxStyle b="off"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00517C"/>
          </a:solidFill>
        </a:fill>
      </a:tcStyle>
    </a:band2H>
    <a:firstCol>
      <a:tcTxStyle b="on" i="off">
        <a:fontRef idx="major">
          <a:srgbClr val="00517C"/>
        </a:fontRef>
        <a:srgbClr val="00517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FFFFF"/>
        </a:fontRef>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00517C"/>
          </a:solidFill>
        </a:fill>
      </a:tcStyle>
    </a:lastRow>
    <a:firstRow>
      <a:tcTxStyle b="on" i="off">
        <a:fontRef idx="major">
          <a:srgbClr val="00517C"/>
        </a:fontRef>
        <a:srgbClr val="00517C"/>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FFFFFF"/>
        </a:fontRef>
        <a:srgbClr val="FFFFFF"/>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FFFFFF"/>
          </a:solidFill>
        </a:fill>
      </a:tcStyle>
    </a:wholeTbl>
    <a:band2H>
      <a:tcTxStyle b="def" i="def"/>
      <a:tcStyle>
        <a:tcBdr/>
        <a:fill>
          <a:solidFill>
            <a:srgbClr val="FFFFFF"/>
          </a:solidFill>
        </a:fill>
      </a:tcStyle>
    </a:band2H>
    <a:firstCol>
      <a:tcTxStyle b="on" i="off">
        <a:fontRef idx="maj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FFFFFF"/>
          </a:solidFill>
        </a:fill>
      </a:tcStyle>
    </a:firstCol>
    <a:lastRow>
      <a:tcTxStyle b="on" i="off">
        <a:fontRef idx="maj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381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FFFFFF"/>
          </a:solidFill>
        </a:fill>
      </a:tcStyle>
    </a:lastRow>
    <a:firstRow>
      <a:tcTxStyle b="on" i="off">
        <a:fontRef idx="maj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381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FFFFFF"/>
          </a:solidFill>
        </a:fill>
      </a:tcStyle>
    </a:firstRow>
  </a:tblStyle>
  <a:tblStyle styleId="{2708684C-4D16-4618-839F-0558EEFCDFE6}"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6" name="Shape 156"/>
          <p:cNvSpPr/>
          <p:nvPr>
            <p:ph type="sldImg"/>
          </p:nvPr>
        </p:nvSpPr>
        <p:spPr>
          <a:xfrm>
            <a:off x="1143000" y="685800"/>
            <a:ext cx="4572000" cy="3429000"/>
          </a:xfrm>
          <a:prstGeom prst="rect">
            <a:avLst/>
          </a:prstGeom>
        </p:spPr>
        <p:txBody>
          <a:bodyPr/>
          <a:lstStyle/>
          <a:p>
            <a:pPr/>
          </a:p>
        </p:txBody>
      </p:sp>
      <p:sp>
        <p:nvSpPr>
          <p:cNvPr id="157" name="Shape 15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 Id="rId3" Type="http://schemas.openxmlformats.org/officeDocument/2006/relationships/hyperlink" Target="http://en.wikipedia.org/wiki/Social_network_analysis_software" TargetMode="Externa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 Id="rId3" Type="http://schemas.openxmlformats.org/officeDocument/2006/relationships/hyperlink" Target="https://github.com/COVID-19-CTI-LEAGUE/PRIVATE_DISINFORMATION/tree/master/data_collection" TargetMode="Externa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 Id="rId3" Type="http://schemas.openxmlformats.org/officeDocument/2006/relationships/hyperlink" Target="https://en.wikipedia.org/wiki/Modularity_(networks)" TargetMode="External"/></Relationships>

</file>

<file path=ppt/notesSlides/_rels/notesSlide14.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 Id="rId3" Type="http://schemas.openxmlformats.org/officeDocument/2006/relationships/hyperlink" Target="http://networkx.lanl.gov/reference/algorithms.centrality.html" TargetMode="External"/></Relationships>

</file>

<file path=ppt/notesSlides/_rels/notesSlide22.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 Id="rId3" Type="http://schemas.openxmlformats.org/officeDocument/2006/relationships/hyperlink" Target="http://en.wikipedia.org/wiki/Six_degrees_of_separation" TargetMode="External"/><Relationship Id="rId4" Type="http://schemas.openxmlformats.org/officeDocument/2006/relationships/hyperlink" Target="http://networkx.lanl.gov/reference/algorithms.community.html" TargetMode="External"/></Relationships>

</file>

<file path=ppt/notesSlides/_rels/notesSlide26.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 Id="rId3" Type="http://schemas.openxmlformats.org/officeDocument/2006/relationships/hyperlink" Target="http://faculty.ucr.edu/~hanneman/nettext/C11_Cliques.html#nclique" TargetMode="External"/></Relationships>

</file>

<file path=ppt/notesSlides/_rels/notesSlide27.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 Id="rId3" Type="http://schemas.openxmlformats.org/officeDocument/2006/relationships/hyperlink" Target="http://bl.ocks.org/mbostock/4062045" TargetMode="External"/><Relationship Id="rId4" Type="http://schemas.openxmlformats.org/officeDocument/2006/relationships/hyperlink" Target="http://www.visual-literacy.org/periodic_table/periodic_table.html" TargetMode="External"/></Relationships>

</file>

<file path=ppt/notesSlides/_rels/notesSlide31.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 Id="rId3" Type="http://schemas.openxmlformats.org/officeDocument/2006/relationships/hyperlink" Target="http://bost.ocks.org/mike/uberdata/" TargetMode="External"/><Relationship Id="rId4" Type="http://schemas.openxmlformats.org/officeDocument/2006/relationships/hyperlink" Target="http://bl.ocks.org/mbostock/7607999" TargetMode="External"/></Relationships>

</file>

<file path=ppt/notesSlides/_rels/notesSlide32.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 Id="rId3" Type="http://schemas.openxmlformats.org/officeDocument/2006/relationships/hyperlink" Target="https://bost.ocks.org/mike/miserables/" TargetMode="External"/></Relationships>

</file>

<file path=ppt/notesSlides/_rels/notesSlide33.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 Id="rId3" Type="http://schemas.openxmlformats.org/officeDocument/2006/relationships/hyperlink" Target="https://www.cs.cmu.edu/~ckingsf/bioinfo-lectures/modularity.pdf" TargetMode="Externa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 Id="rId3" Type="http://schemas.openxmlformats.org/officeDocument/2006/relationships/hyperlink" Target="http://www.npr.org/2009/04/24/110997398/visualizing-the-u-s-electric-grid" TargetMode="External"/><Relationship Id="rId4" Type="http://schemas.openxmlformats.org/officeDocument/2006/relationships/hyperlink" Target="https://www.tfl.gov.uk/" TargetMode="Externa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 Id="rId3" Type="http://schemas.openxmlformats.org/officeDocument/2006/relationships/hyperlink" Target="https://hoaxy.iuni.iu.edu/#query=vaccination&amp;sort=mixed&amp;type=Twitter&amp;lang=" TargetMode="Externa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 Id="rId3" Type="http://schemas.openxmlformats.org/officeDocument/2006/relationships/hyperlink" Target="http://wise.99acres.com/search-rankings/multiple-entities-phrase-based-auto-complete/" TargetMode="Externa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 Id="rId3" Type="http://schemas.openxmlformats.org/officeDocument/2006/relationships/hyperlink" Target="http://jonathanstray.com/a-full-text-visualization-of-the-iraq-war-logs" TargetMode="Externa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 Id="rId3" Type="http://schemas.openxmlformats.org/officeDocument/2006/relationships/hyperlink" Target="https://medium.com/@akarshzingade/image-similarity-using-deep-ranking-c1bd83855978"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defRPr sz="1100"/>
            </a:pPr>
            <a:r>
              <a:t>Welcome. This training is designed to frame a training route for people wanting to do tactical disinformation data science.  Why this series? To:</a:t>
            </a:r>
          </a:p>
          <a:p>
            <a:pPr marL="457200" indent="-298450">
              <a:buClr>
                <a:srgbClr val="000000"/>
              </a:buClr>
              <a:buSzPts val="1100"/>
              <a:buFont typeface="Arial"/>
              <a:buChar char="●"/>
              <a:defRPr sz="1100">
                <a:latin typeface="Roboto"/>
                <a:ea typeface="Roboto"/>
                <a:cs typeface="Roboto"/>
                <a:sym typeface="Roboto"/>
              </a:defRPr>
            </a:pPr>
            <a:r>
              <a:t>Set the art for real-time disinformation data science</a:t>
            </a:r>
          </a:p>
          <a:p>
            <a:pPr marL="457200" indent="-298450">
              <a:lnSpc>
                <a:spcPct val="115000"/>
              </a:lnSpc>
              <a:buClr>
                <a:srgbClr val="000000"/>
              </a:buClr>
              <a:buSzPts val="1100"/>
              <a:buFont typeface="Helvetica"/>
              <a:buChar char="●"/>
              <a:defRPr sz="1100">
                <a:latin typeface="Roboto"/>
                <a:ea typeface="Roboto"/>
                <a:cs typeface="Roboto"/>
                <a:sym typeface="Roboto"/>
              </a:defRPr>
            </a:pPr>
            <a:r>
              <a:t>Train disinfo team in useful data science skills</a:t>
            </a:r>
          </a:p>
          <a:p>
            <a:pPr marL="457200" indent="-298450">
              <a:lnSpc>
                <a:spcPct val="115000"/>
              </a:lnSpc>
              <a:buClr>
                <a:srgbClr val="000000"/>
              </a:buClr>
              <a:buSzPts val="1100"/>
              <a:buFont typeface="Helvetica"/>
              <a:buChar char="●"/>
              <a:defRPr sz="1100">
                <a:latin typeface="Roboto"/>
                <a:ea typeface="Roboto"/>
                <a:cs typeface="Roboto"/>
                <a:sym typeface="Roboto"/>
              </a:defRPr>
            </a:pPr>
            <a:r>
              <a:t>Get feedback and new ideas on what we do</a:t>
            </a:r>
          </a:p>
          <a:p>
            <a:pPr marL="457200" indent="-298450">
              <a:lnSpc>
                <a:spcPct val="115000"/>
              </a:lnSpc>
              <a:buClr>
                <a:srgbClr val="000000"/>
              </a:buClr>
              <a:buSzPts val="1100"/>
              <a:buFont typeface="Helvetica"/>
              <a:buChar char="●"/>
              <a:defRPr sz="1100">
                <a:latin typeface="Roboto"/>
                <a:ea typeface="Roboto"/>
                <a:cs typeface="Roboto"/>
                <a:sym typeface="Roboto"/>
              </a:defRPr>
            </a:pPr>
            <a:r>
              <a:t>Practice [Name Redacted]  university course</a:t>
            </a:r>
          </a:p>
          <a:p>
            <a:pPr>
              <a:lnSpc>
                <a:spcPct val="115000"/>
              </a:lnSpc>
              <a:spcBef>
                <a:spcPts val="1600"/>
              </a:spcBef>
              <a:defRPr sz="1100">
                <a:latin typeface="Roboto"/>
                <a:ea typeface="Roboto"/>
                <a:cs typeface="Roboto"/>
                <a:sym typeface="Roboto"/>
              </a:defRPr>
            </a:pPr>
            <a:r>
              <a:t>So as always, all comments, corrections, additions welcomed.  Released CC-by-SA: please use this work yourself, but please also attribute it back to the CogSecCollab.</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lnSpc>
                <a:spcPct val="115000"/>
              </a:lnSpc>
              <a:defRPr sz="800"/>
            </a:pPr>
            <a:r>
              <a:t>We’re going to be dealing with simple networks. These each have features, that we need to be able to name.</a:t>
            </a:r>
          </a:p>
          <a:p>
            <a:pPr marL="165100" indent="-152400">
              <a:lnSpc>
                <a:spcPct val="115000"/>
              </a:lnSpc>
              <a:defRPr sz="800"/>
            </a:pPr>
            <a:r>
              <a:t>Node: object in the network (e.g. two people)</a:t>
            </a:r>
          </a:p>
          <a:p>
            <a:pPr marL="165100" indent="-152400">
              <a:lnSpc>
                <a:spcPct val="115000"/>
              </a:lnSpc>
              <a:defRPr sz="800"/>
            </a:pPr>
            <a:r>
              <a:t>Edge: link between two objects (e.g. a friendship)</a:t>
            </a:r>
          </a:p>
          <a:p>
            <a:pPr marL="165100" indent="-152400">
              <a:lnSpc>
                <a:spcPct val="115000"/>
              </a:lnSpc>
              <a:defRPr sz="800"/>
            </a:pPr>
            <a:r>
              <a:t>Directed edge: link for a relationship that just goes one way (e.g. a ‘friends’ b, but b doesn’t ‘friend’ a).</a:t>
            </a:r>
          </a:p>
          <a:p>
            <a:pPr marL="165100" indent="-152400">
              <a:lnSpc>
                <a:spcPct val="115000"/>
              </a:lnSpc>
              <a:defRPr sz="800"/>
            </a:pPr>
            <a:r>
              <a:t>Clique: set of nodes where every node in the clique is connected every other node in the clique.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lnSpc>
                <a:spcPct val="115000"/>
              </a:lnSpc>
              <a:defRPr sz="800"/>
            </a:pPr>
            <a:r>
              <a:t>Longer list:</a:t>
            </a:r>
            <a:r>
              <a:rPr u="sng">
                <a:solidFill>
                  <a:schemeClr val="accent5"/>
                </a:solidFill>
                <a:uFill>
                  <a:solidFill>
                    <a:schemeClr val="accent5"/>
                  </a:solidFill>
                </a:uFill>
                <a:hlinkClick r:id="rId3" invalidUrl="" action="" tgtFrame="" tooltip="" history="1" highlightClick="0" endSnd="0"/>
              </a:rPr>
              <a:t> http://en.wikipedia.org/wiki/Social_network_analysis_software</a:t>
            </a:r>
            <a:endParaRPr u="sng">
              <a:solidFill>
                <a:srgbClr val="42C7DA"/>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defRPr sz="1100" u="sng">
                <a:solidFill>
                  <a:srgbClr val="2200CC"/>
                </a:solidFill>
              </a:defRPr>
            </a:pPr>
            <a:r>
              <a:rPr>
                <a:solidFill>
                  <a:schemeClr val="accent5"/>
                </a:solidFill>
                <a:uFill>
                  <a:solidFill>
                    <a:schemeClr val="accent5"/>
                  </a:solidFill>
                </a:uFill>
                <a:hlinkClick r:id="rId3" invalidUrl="" action="" tgtFrame="" tooltip="" history="1" highlightClick="0" endSnd="0"/>
              </a:rPr>
              <a:t>https://github.com/COVID-19-CTI-LEAGUE/PRIVATE_DISINFORMATION/tree/master/data_collection</a:t>
            </a:r>
          </a:p>
          <a:p>
            <a:pPr>
              <a:defRPr sz="1100"/>
            </a:pPr>
            <a:r>
              <a:t>The filename?  Because the code we based it on was from Andy Patel, @r0zetta, from FSecure - one of the disinformation data scientists you should be following if you’re interested in how this works.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lnSpc>
                <a:spcPct val="115000"/>
              </a:lnSpc>
              <a:defRPr sz="1100"/>
            </a:pPr>
            <a:r>
              <a:t>Modularity:  how strongly connected groups of nodes are.  Highly modular graphs have really strongly connected cliques with weak connections between them. </a:t>
            </a:r>
            <a:r>
              <a:rPr u="sng">
                <a:solidFill>
                  <a:schemeClr val="accent5"/>
                </a:solidFill>
                <a:uFill>
                  <a:solidFill>
                    <a:schemeClr val="accent5"/>
                  </a:solidFill>
                </a:uFill>
                <a:hlinkClick r:id="rId3" invalidUrl="" action="" tgtFrame="" tooltip="" history="1" highlightClick="0" endSnd="0"/>
              </a:rPr>
              <a:t>https://en.wikipedia.org/wiki/Modularity_(networks)</a:t>
            </a:r>
          </a:p>
          <a:p>
            <a:pPr>
              <a:lnSpc>
                <a:spcPct val="115000"/>
              </a:lnSpc>
              <a:spcBef>
                <a:spcPts val="1600"/>
              </a:spcBef>
              <a:defRPr sz="1100"/>
            </a:pPr>
            <a:r>
              <a:t>Degree: how many links each node has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lvl1pPr>
              <a:defRPr sz="1100"/>
            </a:lvl1pPr>
          </a:lstStyle>
          <a:p>
            <a:pPr/>
            <a:r>
              <a:t>Dataset grabbed from Twitter on 2020-07-11; datagrab stopped partway through (there’s a *lot* of it).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lvl1pPr>
              <a:lnSpc>
                <a:spcPct val="115000"/>
              </a:lnSpc>
              <a:defRPr sz="800"/>
            </a:lvl1pPr>
          </a:lstStyle>
          <a:p>
            <a:pPr/>
            <a:r>
              <a:t>We’re going to look at the same network, using all the different ways that network tools could represent it.  First up: a diagram, basically a visualisation of all the network’s node and links.  Diagrams are good for explaining a network (and can be interactive)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lnSpc>
                <a:spcPct val="115000"/>
              </a:lnSpc>
              <a:defRPr sz="800"/>
            </a:pPr>
            <a:r>
              <a:t>An adjacency matrix is an n by n grid, with 1 row and 1 column for each network node,  a “1” everywhere a link exists, and a ‘0’ everywhere else.  Adjacency matrices are good for representing dense graphs (i.e. graphs with lots of links between nodes).  </a:t>
            </a:r>
          </a:p>
          <a:p>
            <a:pPr>
              <a:lnSpc>
                <a:spcPct val="115000"/>
              </a:lnSpc>
              <a:defRPr sz="1100"/>
            </a:pPr>
            <a:endParaRPr sz="800"/>
          </a:p>
          <a:p>
            <a:pPr>
              <a:lnSpc>
                <a:spcPct val="115000"/>
              </a:lnSpc>
              <a:defRPr sz="800"/>
            </a:pPr>
            <a:r>
              <a:t>You can also represent ‘sparse’ graphs using an adjacency matrix, but these will have lots and lots of zeros in them.  The Python scipy.sparse library is useful is you want to represent very large sparse matrices, without taking up huge amounts of memory.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lnSpc>
                <a:spcPct val="115000"/>
              </a:lnSpc>
              <a:defRPr sz="800"/>
            </a:pPr>
            <a:r>
              <a:t>An adjacency list is a list of a the nodes, with a list of all the nodes connected to each of them. </a:t>
            </a:r>
          </a:p>
          <a:p>
            <a:pPr>
              <a:lnSpc>
                <a:spcPct val="115000"/>
              </a:lnSpc>
              <a:defRPr sz="800"/>
            </a:pPr>
            <a:r>
              <a:t>An adjacency list is good for representing sparse graphs (e.g. social networks tend to be sparse), and is the main network representation used by NetworkX.</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p>
            <a:pPr>
              <a:lnSpc>
                <a:spcPct val="115000"/>
              </a:lnSpc>
              <a:defRPr sz="800"/>
            </a:pPr>
            <a:r>
              <a:t>An edge list is a list of all the connections between nodes.  This is a good general network representation. </a:t>
            </a:r>
          </a:p>
          <a:p>
            <a:pPr>
              <a:lnSpc>
                <a:spcPct val="115000"/>
              </a:lnSpc>
              <a:defRPr sz="1100"/>
            </a:pPr>
            <a:endParaRPr sz="800"/>
          </a:p>
          <a:p>
            <a:pPr>
              <a:lnSpc>
                <a:spcPct val="115000"/>
              </a:lnSpc>
              <a:defRPr sz="800"/>
            </a:pPr>
            <a:r>
              <a:t>You’ll also find networks described in mathematical terms, e.g. as “G = (V,E,e)” where G is the network (‘graph’), V are the nodes (‘vertices’); E are the edges and e is the relationship (‘mapping’) between edges and nodes.  Networks are covered by areas of maths that include Graph Theory.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lnSpc>
                <a:spcPct val="115000"/>
              </a:lnSpc>
              <a:defRPr sz="800"/>
            </a:pPr>
            <a:r>
              <a:t>So let’s try some of this.  NetworkX produces ugly graphs, but has a good set of network analysis tools. </a:t>
            </a:r>
          </a:p>
          <a:p>
            <a:pPr>
              <a:lnSpc>
                <a:spcPct val="115000"/>
              </a:lnSpc>
              <a:defRPr sz="1100"/>
            </a:pPr>
            <a:endParaRPr sz="800"/>
          </a:p>
          <a:p>
            <a:pPr>
              <a:lnSpc>
                <a:spcPct val="115000"/>
              </a:lnSpc>
              <a:defRPr sz="800"/>
            </a:pPr>
            <a:r>
              <a:t>(NB if you want a directed graph, use nx.DiGraph() )</a:t>
            </a:r>
          </a:p>
          <a:p>
            <a:pPr>
              <a:defRPr sz="1100"/>
            </a:pPr>
          </a:p>
          <a:p>
            <a:pPr>
              <a:defRPr sz="1100"/>
            </a:pPr>
            <a:r>
              <a:t>… and now you can do G.nodes and G.edges to see what’s in your graph</a:t>
            </a:r>
          </a:p>
          <a:p>
            <a:pPr>
              <a:defRPr sz="1100"/>
            </a:pPr>
          </a:p>
          <a:p>
            <a:pPr>
              <a:defRPr sz="1100"/>
            </a:pPr>
            <a:r>
              <a:t>NB </a:t>
            </a:r>
            <a:r>
              <a:rPr sz="800"/>
              <a:t>NetworkX has visualisations: import matplotlib, and use nx.draw(G) to see them. They’re not pretty:  when humans draw graphs, they generally think about where to put the nodes, minimise the number of links crossing over each other, make them pretty.  Computers don’t think that way, so don’t be surprised if NetworkX draws something that doesn’t look, on the surface, anything like your graph.   “Making it pretty” is one of the reasons that we use packages like Gephi to visualise graphs (another is “make it easier to spot patterns in this graph”). </a:t>
            </a:r>
            <a:endParaRPr sz="800"/>
          </a:p>
          <a:p>
            <a:pPr>
              <a:defRPr sz="1100"/>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lvl1pPr>
              <a:defRPr sz="1100"/>
            </a:lvl1pPr>
          </a:lstStyle>
          <a:p>
            <a:pPr/>
            <a:r>
              <a:t>AKA DS4DR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lvl1pPr>
              <a:defRPr sz="1100"/>
            </a:lvl1pPr>
          </a:lstStyle>
          <a:p>
            <a:pPr/>
            <a:r>
              <a:t>We care about all of these in disinfo.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p>
            <a:pPr>
              <a:lnSpc>
                <a:spcPct val="115000"/>
              </a:lnSpc>
              <a:defRPr sz="800"/>
            </a:pPr>
            <a:r>
              <a:t>Centrality is all about power.  And there are different types of power.  The simplest form of centrality is degree centrality, e.g. how many links connect directly to each node.  </a:t>
            </a:r>
          </a:p>
          <a:p>
            <a:pPr>
              <a:lnSpc>
                <a:spcPct val="115000"/>
              </a:lnSpc>
              <a:defRPr sz="1100"/>
            </a:pPr>
            <a:endParaRPr sz="800"/>
          </a:p>
          <a:p>
            <a:pPr>
              <a:lnSpc>
                <a:spcPct val="115000"/>
              </a:lnSpc>
              <a:defRPr sz="800"/>
            </a:pPr>
            <a:r>
              <a:t>NetworkX centrality functions are here: </a:t>
            </a:r>
            <a:r>
              <a:rPr u="sng">
                <a:solidFill>
                  <a:schemeClr val="accent5"/>
                </a:solidFill>
                <a:uFill>
                  <a:solidFill>
                    <a:schemeClr val="accent5"/>
                  </a:solidFill>
                </a:uFill>
                <a:hlinkClick r:id="rId3" invalidUrl="" action="" tgtFrame="" tooltip="" history="1" highlightClick="0" endSnd="0"/>
              </a:rPr>
              <a:t> http://networkx.lanl.gov/reference/algorithms.centrality.html</a:t>
            </a:r>
            <a:r>
              <a:t>  Note that degree centrality is normalized (divided) by the largest possible number of connections per node: in this case, 9.</a:t>
            </a:r>
          </a:p>
          <a:p>
            <a:pPr>
              <a:lnSpc>
                <a:spcPct val="115000"/>
              </a:lnSpc>
              <a:defRPr sz="1100"/>
            </a:pPr>
            <a:endParaRPr sz="800"/>
          </a:p>
          <a:p>
            <a:pPr>
              <a:lnSpc>
                <a:spcPct val="115000"/>
              </a:lnSpc>
              <a:defRPr sz="800"/>
            </a:pPr>
            <a:r>
              <a:t>Degree centrality is not a great measure of power: a more important measures may be the number of nodes that each node can easily reach, and it’s possible that the highest-ranked node by degree centrality is part of a clique that’s not well connected to the outside world.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lnSpc>
                <a:spcPct val="115000"/>
              </a:lnSpc>
              <a:defRPr sz="800"/>
            </a:pPr>
            <a:r>
              <a:t>Between = how many nodes are there between two nodes?</a:t>
            </a:r>
          </a:p>
          <a:p>
            <a:pPr>
              <a:lnSpc>
                <a:spcPct val="115000"/>
              </a:lnSpc>
              <a:defRPr sz="800"/>
            </a:pPr>
            <a:r>
              <a:t>Nodes with high betweenness have influence over the flow of information or goods through a network: they bridge separate communities (good) but also often are a single point of failure in communications between those communities (bad). </a:t>
            </a:r>
          </a:p>
          <a:p>
            <a:pPr>
              <a:lnSpc>
                <a:spcPct val="115000"/>
              </a:lnSpc>
              <a:defRPr sz="1100"/>
            </a:pPr>
            <a:endParaRPr sz="800"/>
          </a:p>
          <a:p>
            <a:pPr>
              <a:lnSpc>
                <a:spcPct val="115000"/>
              </a:lnSpc>
              <a:defRPr sz="800"/>
            </a:pPr>
            <a:r>
              <a:t>Betweenness = (number of shortest paths including n / total number of shortest paths) / number of pairs of nodes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lnSpc>
                <a:spcPct val="115000"/>
              </a:lnSpc>
              <a:defRPr sz="800"/>
            </a:pPr>
            <a:r>
              <a:t>Closeness = has the shortest average path to all other nodes in the network. Nodes with high closeness have great influence over the rest of the network, especially if influence diminishes with path length; these points are also good places to observe all information flows from.</a:t>
            </a:r>
          </a:p>
          <a:p>
            <a:pPr>
              <a:lnSpc>
                <a:spcPct val="115000"/>
              </a:lnSpc>
              <a:defRPr sz="1100"/>
            </a:pPr>
            <a:endParaRPr sz="800"/>
          </a:p>
          <a:p>
            <a:pPr>
              <a:lnSpc>
                <a:spcPct val="115000"/>
              </a:lnSpc>
              <a:defRPr sz="800"/>
            </a:pPr>
            <a:r>
              <a:t>Closeness = sum(distance to each other node) / (number of nodes-1)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p>
            <a:pPr>
              <a:lnSpc>
                <a:spcPct val="115000"/>
              </a:lnSpc>
              <a:defRPr sz="800"/>
            </a:pPr>
            <a:r>
              <a:t>Eigenvector centrality measures how much influence a node has in the whole network, taking account of their connections to other highly-connected nodes.  These are the “kings” of your network - they might not have great closeness or betweenness, but they do wield a lot of influence. The algorithm behind Google search, PageRank, is based on eigenvector centrality.</a:t>
            </a:r>
          </a:p>
          <a:p>
            <a:pPr>
              <a:lnSpc>
                <a:spcPct val="115000"/>
              </a:lnSpc>
              <a:defRPr sz="1100"/>
            </a:pPr>
            <a:endParaRPr sz="800"/>
          </a:p>
          <a:p>
            <a:pPr>
              <a:lnSpc>
                <a:spcPct val="115000"/>
              </a:lnSpc>
              <a:defRPr sz="800"/>
            </a:pPr>
            <a:r>
              <a:t>NB Eigenvector centrality algorithms are complex, and won’t always give you a solution.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lnSpc>
                <a:spcPct val="115000"/>
              </a:lnSpc>
              <a:defRPr sz="800"/>
            </a:pPr>
            <a:r>
              <a:t>“Small world theory” = there are roughly 6 steps on the shortest path between each pair of nodes in the world (see also “6 degrees of Kevin Bacon”</a:t>
            </a:r>
            <a:r>
              <a:rPr u="sng">
                <a:solidFill>
                  <a:schemeClr val="accent5"/>
                </a:solidFill>
                <a:uFill>
                  <a:solidFill>
                    <a:schemeClr val="accent5"/>
                  </a:solidFill>
                </a:uFill>
                <a:hlinkClick r:id="rId3" invalidUrl="" action="" tgtFrame="" tooltip="" history="1" highlightClick="0" endSnd="0"/>
              </a:rPr>
              <a:t> http://en.wikipedia.org/wiki/Six_degrees_of_separation</a:t>
            </a:r>
            <a:r>
              <a:t>).  The maths works out at roughly s = ln(n)/ln(k) where n is the population size and k is the average number of connections per node. For k=30, s is usually roughly 6.</a:t>
            </a:r>
          </a:p>
          <a:p>
            <a:pPr>
              <a:lnSpc>
                <a:spcPct val="115000"/>
              </a:lnSpc>
              <a:defRPr sz="800"/>
            </a:pPr>
            <a:r>
              <a:t>NetworkX community functions:</a:t>
            </a:r>
            <a:r>
              <a:rPr u="sng">
                <a:solidFill>
                  <a:schemeClr val="accent5"/>
                </a:solidFill>
                <a:uFill>
                  <a:solidFill>
                    <a:schemeClr val="accent5"/>
                  </a:solidFill>
                </a:uFill>
                <a:hlinkClick r:id="rId4" invalidUrl="" action="" tgtFrame="" tooltip="" history="1" highlightClick="0" endSnd="0"/>
              </a:rPr>
              <a:t> http://networkx.lanl.gov/reference/algorithms.community.html</a:t>
            </a:r>
            <a:endParaRPr u="sng">
              <a:solidFill>
                <a:srgbClr val="42C7DA"/>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lnSpc>
                <a:spcPct val="115000"/>
              </a:lnSpc>
              <a:defRPr sz="800"/>
            </a:pPr>
            <a:r>
              <a:t>These are group measures based on the numbers of links. The K-core is defined as: Every node in the clique is connected to K or more other nodes in the clique.</a:t>
            </a:r>
          </a:p>
          <a:p>
            <a:pPr>
              <a:lnSpc>
                <a:spcPct val="115000"/>
              </a:lnSpc>
              <a:defRPr sz="1100"/>
            </a:pPr>
            <a:endParaRPr sz="800"/>
          </a:p>
          <a:p>
            <a:pPr>
              <a:lnSpc>
                <a:spcPct val="115000"/>
              </a:lnSpc>
              <a:defRPr sz="800"/>
            </a:pPr>
            <a:r>
              <a:t>Clique-level analysis and node-level analysis interact with each other, e.g. if you find a set of cliques in a network, you can then look for and use the central nodes in those cliques. </a:t>
            </a:r>
          </a:p>
          <a:p>
            <a:pPr>
              <a:lnSpc>
                <a:spcPct val="115000"/>
              </a:lnSpc>
              <a:defRPr sz="1100"/>
            </a:pPr>
            <a:endParaRPr sz="800"/>
          </a:p>
          <a:p>
            <a:pPr>
              <a:lnSpc>
                <a:spcPct val="115000"/>
              </a:lnSpc>
              <a:defRPr sz="800"/>
            </a:pPr>
            <a:r>
              <a:t>In this graph, the largest cliques have 4 nodes in them: for instance, the nodes in the pink box are all connected to each other.  There are two 4-cliques in this diagram ([[0,2,3,5],[1,3,4,6]]), two 3-cliques: [[0,1,3],[0,1,9]], and two 2-cliques: [[7,8],[8,9]].   The largest k-cores is a 2-core, with the green box around it: [0,1,2,3,4,5,6,9]. </a:t>
            </a:r>
          </a:p>
          <a:p>
            <a:pPr>
              <a:lnSpc>
                <a:spcPct val="115000"/>
              </a:lnSpc>
              <a:defRPr sz="1100"/>
            </a:pPr>
            <a:endParaRPr sz="800"/>
          </a:p>
          <a:p>
            <a:pPr>
              <a:lnSpc>
                <a:spcPct val="115000"/>
              </a:lnSpc>
              <a:defRPr sz="800"/>
            </a:pPr>
            <a:r>
              <a:t>K-cores and cliques don’t always find the natural cliques in a graph (especially one containing human relationship).  N-cliques: “friend of friend” cliques; use Bron and Kerbosch algorithm.  Issues include nodes that contribute to the clique aren’t included in it. P-clique addresses some of this. Other approaches: n-clans, k-plexes etc.: see</a:t>
            </a:r>
            <a:r>
              <a:rPr u="sng">
                <a:solidFill>
                  <a:schemeClr val="accent5"/>
                </a:solidFill>
                <a:uFill>
                  <a:solidFill>
                    <a:schemeClr val="accent5"/>
                  </a:solidFill>
                </a:uFill>
                <a:hlinkClick r:id="rId3" invalidUrl="" action="" tgtFrame="" tooltip="" history="1" highlightClick="0" endSnd="0"/>
              </a:rPr>
              <a:t> </a:t>
            </a:r>
            <a:r>
              <a:rPr u="sng">
                <a:solidFill>
                  <a:schemeClr val="accent5"/>
                </a:solidFill>
                <a:uFill>
                  <a:solidFill>
                    <a:schemeClr val="accent5"/>
                  </a:solidFill>
                </a:uFill>
                <a:hlinkClick r:id="rId3" invalidUrl="" action="" tgtFrame="" tooltip="" history="1" highlightClick="0" endSnd="0"/>
              </a:rPr>
              <a:t>http://faculty.ucr.edu/~hanneman/nettext/C11_Cliques.html#nclique</a:t>
            </a:r>
            <a:endParaRPr u="sng">
              <a:solidFill>
                <a:srgbClr val="42C7DA"/>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p>
            <a:pPr>
              <a:lnSpc>
                <a:spcPct val="115000"/>
              </a:lnSpc>
              <a:defRPr sz="800"/>
            </a:pPr>
            <a:r>
              <a:t>Simple contagion (aka diffusion) models are used when it’s important that you find *everybody* in contact, e.g. for Ebola, you have to assume that everyone an infectious person is in contact with is a potential carrier. Here, we assume that node 9 changes state first; in the next step of the algorithm, the nodes directly connected to it (0,1,7) change state; in the next step, the nodes connected to (0,1,7) change state, etc. etc.</a:t>
            </a:r>
          </a:p>
          <a:p>
            <a:pPr>
              <a:lnSpc>
                <a:spcPct val="115000"/>
              </a:lnSpc>
              <a:defRPr sz="1100"/>
            </a:pPr>
            <a:endParaRPr sz="800"/>
          </a:p>
          <a:p>
            <a:pPr>
              <a:lnSpc>
                <a:spcPct val="115000"/>
              </a:lnSpc>
              <a:defRPr sz="800"/>
            </a:pPr>
            <a:r>
              <a:t>Thought experiment: infections are time-sensitive, e.g. you get infected, then either get better or die. How would you represent this in a network? What would you expect to happen in a small-world network?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a:p>
        </p:txBody>
      </p:sp>
      <p:sp>
        <p:nvSpPr>
          <p:cNvPr id="332" name="Shape 332"/>
          <p:cNvSpPr/>
          <p:nvPr>
            <p:ph type="body" sz="quarter" idx="1"/>
          </p:nvPr>
        </p:nvSpPr>
        <p:spPr>
          <a:prstGeom prst="rect">
            <a:avLst/>
          </a:prstGeom>
        </p:spPr>
        <p:txBody>
          <a:bodyPr/>
          <a:lstStyle/>
          <a:p>
            <a:pPr>
              <a:lnSpc>
                <a:spcPct val="115000"/>
              </a:lnSpc>
              <a:defRPr sz="800"/>
            </a:pPr>
            <a:r>
              <a:t>Complex contagion are diffusion models for more complex choices, e.g. whether to go see a movie, based on your friends’ opinions plus reading movie reviews. </a:t>
            </a:r>
          </a:p>
          <a:p>
            <a:pPr>
              <a:lnSpc>
                <a:spcPct val="115000"/>
              </a:lnSpc>
              <a:defRPr sz="1100"/>
            </a:pPr>
            <a:endParaRPr sz="800"/>
          </a:p>
          <a:p>
            <a:pPr>
              <a:lnSpc>
                <a:spcPct val="115000"/>
              </a:lnSpc>
              <a:defRPr sz="800"/>
            </a:pPr>
            <a:r>
              <a:t>In complex contagion, a node changes state based on the state of *all* its neighbors, and often also on outside information; just because 9 is in one state, 1 doesn’t have to change to that state too (but it might change state with probability p).</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marL="457200" indent="-282575">
              <a:lnSpc>
                <a:spcPct val="115000"/>
              </a:lnSpc>
              <a:spcBef>
                <a:spcPts val="1200"/>
              </a:spcBef>
              <a:buClr>
                <a:srgbClr val="000000"/>
              </a:buClr>
              <a:buSzPts val="800"/>
              <a:buFont typeface="Arial"/>
              <a:buChar char="●"/>
              <a:defRPr sz="800"/>
            </a:pPr>
            <a:r>
              <a:t>Social networks = short path lengths, high clustering, skewed degree distributions.</a:t>
            </a:r>
          </a:p>
          <a:p>
            <a:pPr marL="457200" indent="-282575">
              <a:lnSpc>
                <a:spcPct val="115000"/>
              </a:lnSpc>
              <a:buClr>
                <a:srgbClr val="000000"/>
              </a:buClr>
              <a:buSzPts val="800"/>
              <a:buFont typeface="Arial"/>
              <a:buChar char="●"/>
              <a:defRPr sz="800"/>
            </a:pPr>
            <a:r>
              <a:t>Small worlds = lots of highly-connected small groups with fewer connections to other groups: Saw this effect in the Ebola response contact-tracking.</a:t>
            </a:r>
          </a:p>
          <a:p>
            <a:pPr>
              <a:lnSpc>
                <a:spcPct val="115000"/>
              </a:lnSpc>
              <a:spcBef>
                <a:spcPts val="1200"/>
              </a:spcBef>
              <a:defRPr sz="800"/>
            </a:pPr>
            <a:r>
              <a:t>All available in networkx</a:t>
            </a:r>
          </a:p>
          <a:p>
            <a:pPr>
              <a:lnSpc>
                <a:spcPct val="115000"/>
              </a:lnSpc>
              <a:defRPr sz="1100"/>
            </a:pPr>
            <a:endParaRPr sz="800"/>
          </a:p>
          <a:p>
            <a:pPr>
              <a:lnSpc>
                <a:spcPct val="115000"/>
              </a:lnSpc>
              <a:defRPr sz="800"/>
            </a:pPr>
            <a:r>
              <a:t>Disconnected networks are networks where there isn’t a path from every node to every other node in the network. These networks can be interesting because of the lack of connections between groups (e.g. you’re trying to most efficiently connect up different transport systems).  These can be described by their “components”, e.g. </a:t>
            </a:r>
          </a:p>
          <a:p>
            <a:pPr marL="165100" indent="-152400">
              <a:lnSpc>
                <a:spcPct val="115000"/>
              </a:lnSpc>
              <a:defRPr sz="800"/>
            </a:pPr>
            <a:r>
              <a:t>Connected component = every node in the component can be reached from every other node</a:t>
            </a:r>
          </a:p>
          <a:p>
            <a:pPr marL="228600" indent="-228600">
              <a:lnSpc>
                <a:spcPct val="115000"/>
              </a:lnSpc>
              <a:defRPr sz="800"/>
            </a:pPr>
            <a:r>
              <a:t>Giant component = connected component that covers most of the network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lvl1pPr>
              <a:defRPr sz="1100"/>
            </a:lvl1pPr>
          </a:lstStyle>
          <a:p>
            <a:pPr/>
            <a:r>
              <a:t>Read the blogpost btw - it’s a lovely description of what happens in data science.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lnSpc>
                <a:spcPct val="115000"/>
              </a:lnSpc>
              <a:defRPr sz="800"/>
            </a:pPr>
            <a:r>
              <a:t>Node-link diagrams are still the best way to describe networks.  Most of the network tools will produce one of these.  This is a D3 force-directed visualisation (</a:t>
            </a:r>
            <a:r>
              <a:rPr u="sng">
                <a:solidFill>
                  <a:schemeClr val="accent5"/>
                </a:solidFill>
                <a:uFill>
                  <a:solidFill>
                    <a:schemeClr val="accent5"/>
                  </a:solidFill>
                </a:uFill>
                <a:hlinkClick r:id="rId3" invalidUrl="" action="" tgtFrame="" tooltip="" history="1" highlightClick="0" endSnd="0"/>
              </a:rPr>
              <a:t>bl.ocks.org/mbostock/4062045</a:t>
            </a:r>
            <a:r>
              <a:t> : Les Miserables character relationships). Force-directed graphs try to produce a clean network visualisation by treating the network as though the nodes are pulling outwards with the links pulling them back; Gephi is also good for these. </a:t>
            </a:r>
          </a:p>
          <a:p>
            <a:pPr>
              <a:lnSpc>
                <a:spcPct val="115000"/>
              </a:lnSpc>
              <a:defRPr sz="1100"/>
            </a:pPr>
            <a:endParaRPr sz="800"/>
          </a:p>
          <a:p>
            <a:pPr>
              <a:lnSpc>
                <a:spcPct val="115000"/>
              </a:lnSpc>
              <a:defRPr sz="800"/>
            </a:pPr>
            <a:r>
              <a:t>Explaining graphs to the C-suite? Use visual cues they’re used to. Carefully.  Some examples are in the Visualisation Periodic Table at </a:t>
            </a:r>
            <a:r>
              <a:rPr u="sng">
                <a:solidFill>
                  <a:schemeClr val="accent5"/>
                </a:solidFill>
                <a:uFill>
                  <a:solidFill>
                    <a:schemeClr val="accent5"/>
                  </a:solidFill>
                </a:uFill>
                <a:hlinkClick r:id="rId4" invalidUrl="" action="" tgtFrame="" tooltip="" history="1" highlightClick="0" endSnd="0"/>
              </a:rPr>
              <a:t> http://www.visual-literacy.org/periodic_table/periodic_table.html</a:t>
            </a:r>
            <a:endParaRPr u="sng">
              <a:solidFill>
                <a:srgbClr val="42C7DA"/>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a:lnSpc>
                <a:spcPct val="115000"/>
              </a:lnSpc>
              <a:defRPr sz="800"/>
            </a:pPr>
            <a:r>
              <a:t>Edge bundling is useful for small world networks.   This is another d3 diagram (</a:t>
            </a:r>
            <a:r>
              <a:rPr u="sng">
                <a:solidFill>
                  <a:schemeClr val="accent5"/>
                </a:solidFill>
                <a:uFill>
                  <a:solidFill>
                    <a:schemeClr val="accent5"/>
                  </a:solidFill>
                </a:uFill>
                <a:hlinkClick r:id="rId3" invalidUrl="" action="" tgtFrame="" tooltip="" history="1" highlightClick="0" endSnd="0"/>
              </a:rPr>
              <a:t>http://bost.ocks.org/mike/uberdata/</a:t>
            </a:r>
            <a:r>
              <a:t> : Uber rides by neighbourhood); another D3 example is here: </a:t>
            </a:r>
            <a:r>
              <a:rPr u="sng">
                <a:solidFill>
                  <a:schemeClr val="accent5"/>
                </a:solidFill>
                <a:uFill>
                  <a:solidFill>
                    <a:schemeClr val="accent5"/>
                  </a:solidFill>
                </a:uFill>
                <a:hlinkClick r:id="rId4" invalidUrl="" action="" tgtFrame="" tooltip="" history="1" highlightClick="0" endSnd="0"/>
              </a:rPr>
              <a:t> </a:t>
            </a:r>
            <a:r>
              <a:rPr u="sng">
                <a:solidFill>
                  <a:schemeClr val="accent5"/>
                </a:solidFill>
                <a:uFill>
                  <a:solidFill>
                    <a:schemeClr val="accent5"/>
                  </a:solidFill>
                </a:uFill>
                <a:hlinkClick r:id="rId4" invalidUrl="" action="" tgtFrame="" tooltip="" history="1" highlightClick="0" endSnd="0"/>
              </a:rPr>
              <a:t>http://bl.ocks.org/mbostock/7607999</a:t>
            </a:r>
            <a:endParaRPr u="sng">
              <a:solidFill>
                <a:srgbClr val="42C7DA"/>
              </a:solidFill>
            </a:endParaRPr>
          </a:p>
          <a:p>
            <a:pPr>
              <a:lnSpc>
                <a:spcPct val="115000"/>
              </a:lnSpc>
              <a:defRPr sz="1100"/>
            </a:pPr>
            <a:endParaRPr sz="8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Shape 353"/>
          <p:cNvSpPr/>
          <p:nvPr>
            <p:ph type="sldImg"/>
          </p:nvPr>
        </p:nvSpPr>
        <p:spPr>
          <a:prstGeom prst="rect">
            <a:avLst/>
          </a:prstGeom>
        </p:spPr>
        <p:txBody>
          <a:bodyPr/>
          <a:lstStyle/>
          <a:p>
            <a:pPr/>
          </a:p>
        </p:txBody>
      </p:sp>
      <p:sp>
        <p:nvSpPr>
          <p:cNvPr id="354" name="Shape 354"/>
          <p:cNvSpPr/>
          <p:nvPr>
            <p:ph type="body" sz="quarter" idx="1"/>
          </p:nvPr>
        </p:nvSpPr>
        <p:spPr>
          <a:prstGeom prst="rect">
            <a:avLst/>
          </a:prstGeom>
        </p:spPr>
        <p:txBody>
          <a:bodyPr/>
          <a:lstStyle/>
          <a:p>
            <a:pPr>
              <a:lnSpc>
                <a:spcPct val="115000"/>
              </a:lnSpc>
              <a:defRPr sz="800"/>
            </a:pPr>
            <a:r>
              <a:t>An adjacency matrix can help if it’s nicely grouped, but sometimes it’s just more confusing.  Metanodes (a network where each node is a group of smaller nodes) are useful for large networks of communities.  </a:t>
            </a:r>
          </a:p>
          <a:p>
            <a:pPr>
              <a:lnSpc>
                <a:spcPct val="115000"/>
              </a:lnSpc>
              <a:defRPr sz="1100"/>
            </a:pPr>
            <a:endParaRPr sz="800"/>
          </a:p>
          <a:p>
            <a:pPr>
              <a:lnSpc>
                <a:spcPct val="115000"/>
              </a:lnSpc>
              <a:defRPr sz="800"/>
            </a:pPr>
            <a:r>
              <a:t>Image:</a:t>
            </a:r>
            <a:r>
              <a:rPr u="sng">
                <a:solidFill>
                  <a:schemeClr val="accent5"/>
                </a:solidFill>
                <a:uFill>
                  <a:solidFill>
                    <a:schemeClr val="accent5"/>
                  </a:solidFill>
                </a:uFill>
                <a:hlinkClick r:id="rId3" invalidUrl="" action="" tgtFrame="" tooltip="" history="1" highlightClick="0" endSnd="0"/>
              </a:rPr>
              <a:t> </a:t>
            </a:r>
            <a:r>
              <a:rPr u="sng">
                <a:solidFill>
                  <a:schemeClr val="accent5"/>
                </a:solidFill>
                <a:uFill>
                  <a:solidFill>
                    <a:schemeClr val="accent5"/>
                  </a:solidFill>
                </a:uFill>
                <a:hlinkClick r:id="rId3" invalidUrl="" action="" tgtFrame="" tooltip="" history="1" highlightClick="0" endSnd="0"/>
              </a:rPr>
              <a:t>https://bost.ocks.org/mike/miserables/</a:t>
            </a:r>
            <a:endParaRPr u="sng">
              <a:solidFill>
                <a:srgbClr val="42C7DA"/>
              </a:solidFill>
            </a:endParaRPr>
          </a:p>
          <a:p>
            <a:pPr>
              <a:lnSpc>
                <a:spcPct val="115000"/>
              </a:lnSpc>
              <a:defRPr sz="1100"/>
            </a:pPr>
            <a:endParaRPr sz="800"/>
          </a:p>
          <a:p>
            <a:pPr>
              <a:lnSpc>
                <a:spcPct val="115000"/>
              </a:lnSpc>
              <a:defRPr sz="800"/>
            </a:pPr>
            <a:r>
              <a:t>A heavy but useful post on network visualisation is http://www.cmu.edu/joss/content/articles/volume14/ChuWipfliValente.pdf</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defRPr sz="1100"/>
            </a:pPr>
            <a:r>
              <a:t>Classic modularity algs: </a:t>
            </a:r>
            <a:r>
              <a:rPr u="sng">
                <a:solidFill>
                  <a:schemeClr val="accent5"/>
                </a:solidFill>
                <a:uFill>
                  <a:solidFill>
                    <a:schemeClr val="accent5"/>
                  </a:solidFill>
                </a:uFill>
                <a:hlinkClick r:id="rId3" invalidUrl="" action="" tgtFrame="" tooltip="" history="1" highlightClick="0" endSnd="0"/>
              </a:rPr>
              <a:t>https://www.cs.cmu.edu/~ckingsf/bioinfo-lectures/modularity.pdf</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defRPr sz="1100"/>
            </a:pPr>
            <a:r>
              <a:t>Fact-checking is hard, and usually needs a team of fact-checkers, up-to-date knowledge etc. </a:t>
            </a:r>
          </a:p>
          <a:p>
            <a:pPr>
              <a:defRPr sz="1100"/>
            </a:pPr>
            <a:r>
              <a:t>Source-checking: This is why we label and track URLs.  Several groups already publish labelled lists of domains. </a:t>
            </a:r>
          </a:p>
          <a:p>
            <a:pPr>
              <a:defRPr sz="1100"/>
            </a:pPr>
            <a:r>
              <a:t>Source networks: Some work on “pink slime” exists.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lnSpc>
                <a:spcPct val="115000"/>
              </a:lnSpc>
              <a:defRPr sz="900"/>
            </a:pPr>
            <a:r>
              <a:t>Let’s start with networks where there’s an obvious physical link.  These include things like communications grids, power grids, and the movement of water supplies between streams, rivers, farms and processing plants. </a:t>
            </a:r>
          </a:p>
          <a:p>
            <a:pPr>
              <a:lnSpc>
                <a:spcPct val="115000"/>
              </a:lnSpc>
              <a:defRPr sz="900"/>
            </a:pPr>
            <a:r>
              <a:t>As you look at these examples, I want you to think about the types of questions you could start asking with this network data.  For example, in infrastructure, you often only have access to the junctions and the fact that there *is* a connection between two points.  One question here might be “are there any critical links here”, e.g. if one link fails, could it break the grid, or stop an area being supplied with electricity? Image: the main power grid in the USA, from NPR:</a:t>
            </a:r>
            <a:r>
              <a:rPr u="sng">
                <a:solidFill>
                  <a:schemeClr val="accent5"/>
                </a:solidFill>
                <a:uFill>
                  <a:solidFill>
                    <a:schemeClr val="accent5"/>
                  </a:solidFill>
                </a:uFill>
                <a:hlinkClick r:id="rId3" invalidUrl="" action="" tgtFrame="" tooltip="" history="1" highlightClick="0" endSnd="0"/>
              </a:rPr>
              <a:t> Visualising the US Power Grid</a:t>
            </a:r>
            <a:endParaRPr u="sng">
              <a:solidFill>
                <a:srgbClr val="42C7DA"/>
              </a:solidFill>
            </a:endParaRPr>
          </a:p>
          <a:p>
            <a:pPr>
              <a:defRPr sz="1100"/>
            </a:pPr>
            <a:endParaRPr sz="900"/>
          </a:p>
          <a:p>
            <a:pPr>
              <a:lnSpc>
                <a:spcPct val="115000"/>
              </a:lnSpc>
              <a:defRPr sz="900"/>
            </a:pPr>
            <a:r>
              <a:t>With transport, the dataset gets richer.  You not only have the nodes and links between them, you also have timetables that list the average time between stations (and the current state of the network) and the switching costs of changing lines at a station (e.g. the time taken to walk between platforms). Image from Transport for London:</a:t>
            </a:r>
            <a:r>
              <a:rPr u="sng">
                <a:solidFill>
                  <a:schemeClr val="accent5"/>
                </a:solidFill>
                <a:uFill>
                  <a:solidFill>
                    <a:schemeClr val="accent5"/>
                  </a:solidFill>
                </a:uFill>
                <a:hlinkClick r:id="rId4" invalidUrl="" action="" tgtFrame="" tooltip="" history="1" highlightClick="0" endSnd="0"/>
              </a:rPr>
              <a:t> London Underground Map</a:t>
            </a:r>
            <a:endParaRPr u="sng">
              <a:solidFill>
                <a:srgbClr val="42C7DA"/>
              </a:solidFill>
            </a:endParaRPr>
          </a:p>
          <a:p>
            <a:pPr>
              <a:defRPr sz="1100"/>
            </a:pPr>
            <a:endParaRPr sz="900"/>
          </a:p>
          <a:p>
            <a:pPr>
              <a:defRPr sz="900"/>
            </a:pPr>
            <a:r>
              <a:t>We’re infosec people - the obvious networks for us are things like internet backbones. Still networks. Still things we can reason about and apply math to.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defRPr sz="1100"/>
            </a:pPr>
            <a:r>
              <a:t>UIndiana toolset (Hoaxy) </a:t>
            </a:r>
            <a:r>
              <a:rPr u="sng">
                <a:solidFill>
                  <a:schemeClr val="accent5"/>
                </a:solidFill>
                <a:uFill>
                  <a:solidFill>
                    <a:schemeClr val="accent5"/>
                  </a:solidFill>
                </a:uFill>
                <a:hlinkClick r:id="rId3" invalidUrl="" action="" tgtFrame="" tooltip="" history="1" highlightClick="0" endSnd="0"/>
              </a:rPr>
              <a:t>https://hoaxy.iuni.iu.edu/#query=vaccination&amp;sort=mixed&amp;type=Twitter&amp;lang=</a:t>
            </a:r>
            <a:r>
              <a:t> which uses Gephi to visualise Social Media networks. </a:t>
            </a:r>
          </a:p>
          <a:p>
            <a:pPr>
              <a:defRPr sz="1100"/>
            </a:pPr>
          </a:p>
          <a:p>
            <a:pPr>
              <a:defRPr sz="1100"/>
            </a:pPr>
            <a:r>
              <a:t>We have instructions for how to run twitter through Gephi in the BigBook too.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lnSpc>
                <a:spcPct val="115000"/>
              </a:lnSpc>
              <a:defRPr sz="800"/>
            </a:pPr>
            <a:r>
              <a:t>Much of text analysis can also be framed as networks. Here’s a matrix showing words that occur together in sentences and how many times they’ve co-occurred in the dataset.  If we see every words as a node, and every nonzero co-occurrence score as a link, we’ve got ourselves a network. This can also be applied at the document level, e.g. Jonathan Stray’s Overview project analysed networks of documents to find civilian deaths in the Iraq War.</a:t>
            </a:r>
          </a:p>
          <a:p>
            <a:pPr>
              <a:lnSpc>
                <a:spcPct val="115000"/>
              </a:lnSpc>
              <a:defRPr sz="800"/>
            </a:pPr>
            <a:r>
              <a:t>We could also use this on hashtags, e.g. build a network of the hashtags that are used together. </a:t>
            </a:r>
          </a:p>
          <a:p>
            <a:pPr>
              <a:lnSpc>
                <a:spcPct val="115000"/>
              </a:lnSpc>
              <a:defRPr sz="1100"/>
            </a:pPr>
            <a:endParaRPr sz="800"/>
          </a:p>
          <a:p>
            <a:pPr>
              <a:lnSpc>
                <a:spcPct val="115000"/>
              </a:lnSpc>
              <a:defRPr sz="800"/>
            </a:pPr>
            <a:r>
              <a:t>Image: (</a:t>
            </a:r>
            <a:r>
              <a:rPr u="sng">
                <a:solidFill>
                  <a:schemeClr val="accent5"/>
                </a:solidFill>
                <a:uFill>
                  <a:solidFill>
                    <a:schemeClr val="accent5"/>
                  </a:solidFill>
                </a:uFill>
                <a:hlinkClick r:id="rId3" invalidUrl="" action="" tgtFrame="" tooltip="" history="1" highlightClick="0" endSnd="0"/>
              </a:rPr>
              <a:t>Wise blogpost</a:t>
            </a:r>
            <a:r>
              <a:t> on word co-occurance matrices)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lnSpc>
                <a:spcPct val="115000"/>
              </a:lnSpc>
              <a:defRPr sz="800"/>
            </a:pPr>
            <a:r>
              <a:t>Image:</a:t>
            </a:r>
            <a:r>
              <a:rPr u="sng">
                <a:solidFill>
                  <a:schemeClr val="accent5"/>
                </a:solidFill>
                <a:uFill>
                  <a:solidFill>
                    <a:schemeClr val="accent5"/>
                  </a:solidFill>
                </a:uFill>
                <a:hlinkClick r:id="rId3" invalidUrl="" action="" tgtFrame="" tooltip="" history="1" highlightClick="0" endSnd="0"/>
              </a:rPr>
              <a:t> </a:t>
            </a:r>
            <a:r>
              <a:rPr u="sng">
                <a:solidFill>
                  <a:schemeClr val="accent5"/>
                </a:solidFill>
                <a:uFill>
                  <a:solidFill>
                    <a:schemeClr val="accent5"/>
                  </a:solidFill>
                </a:uFill>
                <a:hlinkClick r:id="rId3" invalidUrl="" action="" tgtFrame="" tooltip="" history="1" highlightClick="0" endSnd="0"/>
              </a:rPr>
              <a:t>http://jonathanstray.com/a-full-text-visualization-of-the-iraq-war-logs</a:t>
            </a:r>
            <a:r>
              <a:t> - colours are types of events being described.</a:t>
            </a:r>
          </a:p>
          <a:p>
            <a:pPr>
              <a:lnSpc>
                <a:spcPct val="115000"/>
              </a:lnSpc>
              <a:defRPr sz="1100"/>
            </a:pPr>
            <a:endParaRPr sz="800"/>
          </a:p>
          <a:p>
            <a:pPr>
              <a:lnSpc>
                <a:spcPct val="115000"/>
              </a:lnSpc>
              <a:defRPr sz="800"/>
            </a:pPr>
            <a:r>
              <a:t>Documents are often clustered using latent dirichlet methods; this is what was used on the Panama papers.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defRPr sz="1100"/>
            </a:pPr>
            <a:r>
              <a:t>Lots of ways to compare images</a:t>
            </a:r>
          </a:p>
          <a:p>
            <a:pPr marL="457200" indent="-298450">
              <a:buClr>
                <a:srgbClr val="000000"/>
              </a:buClr>
              <a:buSzPts val="1100"/>
              <a:buFont typeface="Arial"/>
              <a:buChar char="●"/>
              <a:defRPr sz="1100"/>
            </a:pPr>
            <a:r>
              <a:t>Getting label probabilities from something like Rekognition</a:t>
            </a:r>
          </a:p>
          <a:p>
            <a:pPr marL="457200" indent="-298450">
              <a:buClr>
                <a:srgbClr val="000000"/>
              </a:buClr>
              <a:buSzPts val="1100"/>
              <a:buFont typeface="Arial"/>
              <a:buChar char="●"/>
              <a:defRPr sz="1100"/>
            </a:pPr>
            <a:r>
              <a:t>Deep ranking e.g. </a:t>
            </a:r>
            <a:r>
              <a:rPr u="sng">
                <a:solidFill>
                  <a:schemeClr val="accent5"/>
                </a:solidFill>
                <a:uFill>
                  <a:solidFill>
                    <a:schemeClr val="accent5"/>
                  </a:solidFill>
                </a:uFill>
                <a:hlinkClick r:id="rId3" invalidUrl="" action="" tgtFrame="" tooltip="" history="1" highlightClick="0" endSnd="0"/>
              </a:rPr>
              <a:t>https://medium.com/@akarshzingade/image-similarity-using-deep-ranking-c1bd83855978</a:t>
            </a:r>
          </a:p>
          <a:p>
            <a:pPr>
              <a:defRPr sz="1100"/>
            </a:pPr>
            <a:r>
              <a:t>But it can all be converted into networks in the end…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Google Shape;10;p2"/>
          <p:cNvSpPr/>
          <p:nvPr/>
        </p:nvSpPr>
        <p:spPr>
          <a:xfrm>
            <a:off x="1524800" y="672605"/>
            <a:ext cx="1081626" cy="11249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path>
            </a:pathLst>
          </a:custGeom>
          <a:ln w="28575">
            <a:solidFill>
              <a:schemeClr val="accent5"/>
            </a:solidFill>
            <a:miter lim="8000"/>
          </a:ln>
        </p:spPr>
        <p:txBody>
          <a:bodyPr lIns="0" tIns="0" rIns="0" bIns="0"/>
          <a:lstStyle/>
          <a:p>
            <a:pPr>
              <a:defRPr>
                <a:solidFill>
                  <a:srgbClr val="000000"/>
                </a:solidFill>
              </a:defRPr>
            </a:pPr>
          </a:p>
        </p:txBody>
      </p:sp>
      <p:sp>
        <p:nvSpPr>
          <p:cNvPr id="12" name="Google Shape;11;p2"/>
          <p:cNvSpPr/>
          <p:nvPr/>
        </p:nvSpPr>
        <p:spPr>
          <a:xfrm rot="10800000">
            <a:off x="6537562" y="3342925"/>
            <a:ext cx="1081626" cy="11249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path>
            </a:pathLst>
          </a:custGeom>
          <a:ln w="28575">
            <a:solidFill>
              <a:schemeClr val="accent5"/>
            </a:solidFill>
            <a:miter lim="8000"/>
          </a:ln>
        </p:spPr>
        <p:txBody>
          <a:bodyPr lIns="0" tIns="0" rIns="0" bIns="0"/>
          <a:lstStyle/>
          <a:p>
            <a:pPr>
              <a:defRPr>
                <a:solidFill>
                  <a:srgbClr val="000000"/>
                </a:solidFill>
              </a:defRPr>
            </a:pPr>
          </a:p>
        </p:txBody>
      </p:sp>
      <p:sp>
        <p:nvSpPr>
          <p:cNvPr id="13" name="Google Shape;12;p2"/>
          <p:cNvSpPr/>
          <p:nvPr/>
        </p:nvSpPr>
        <p:spPr>
          <a:xfrm>
            <a:off x="4359602" y="2817464"/>
            <a:ext cx="424801" cy="1"/>
          </a:xfrm>
          <a:prstGeom prst="line">
            <a:avLst/>
          </a:prstGeom>
          <a:ln w="38100">
            <a:solidFill>
              <a:schemeClr val="accent4"/>
            </a:solidFill>
          </a:ln>
        </p:spPr>
        <p:txBody>
          <a:bodyPr lIns="0" tIns="0" rIns="0" bIns="0"/>
          <a:lstStyle/>
          <a:p>
            <a:pPr/>
          </a:p>
        </p:txBody>
      </p:sp>
      <p:sp>
        <p:nvSpPr>
          <p:cNvPr id="14" name="Title Text"/>
          <p:cNvSpPr txBox="1"/>
          <p:nvPr>
            <p:ph type="title"/>
          </p:nvPr>
        </p:nvSpPr>
        <p:spPr>
          <a:xfrm>
            <a:off x="1680302" y="1188925"/>
            <a:ext cx="5783401" cy="1457401"/>
          </a:xfrm>
          <a:prstGeom prst="rect">
            <a:avLst/>
          </a:prstGeom>
        </p:spPr>
        <p:txBody>
          <a:bodyPr/>
          <a:lstStyle>
            <a:lvl1pPr algn="ctr">
              <a:defRPr sz="4000"/>
            </a:lvl1pPr>
          </a:lstStyle>
          <a:p>
            <a:pPr/>
            <a:r>
              <a:t>Title Text</a:t>
            </a:r>
          </a:p>
        </p:txBody>
      </p:sp>
      <p:sp>
        <p:nvSpPr>
          <p:cNvPr id="15" name="Body Level One…"/>
          <p:cNvSpPr txBox="1"/>
          <p:nvPr>
            <p:ph type="body" sz="quarter" idx="1"/>
          </p:nvPr>
        </p:nvSpPr>
        <p:spPr>
          <a:xfrm>
            <a:off x="1680302" y="3049449"/>
            <a:ext cx="5783401" cy="909001"/>
          </a:xfrm>
          <a:prstGeom prst="rect">
            <a:avLst/>
          </a:prstGeom>
        </p:spPr>
        <p:txBody>
          <a:bodyPr>
            <a:normAutofit fontScale="100000" lnSpcReduction="0"/>
          </a:bodyPr>
          <a:lstStyle>
            <a:lvl1pPr marL="342900" indent="-228600" algn="ctr">
              <a:lnSpc>
                <a:spcPct val="100000"/>
              </a:lnSpc>
              <a:buClrTx/>
              <a:buSzTx/>
              <a:buFontTx/>
              <a:buNone/>
              <a:defRPr sz="2400">
                <a:solidFill>
                  <a:schemeClr val="accent5"/>
                </a:solidFill>
                <a:latin typeface="Roboto Slab"/>
                <a:ea typeface="Roboto Slab"/>
                <a:cs typeface="Roboto Slab"/>
                <a:sym typeface="Roboto Slab"/>
              </a:defRPr>
            </a:lvl1pPr>
            <a:lvl2pPr marL="342900" indent="254000" algn="ctr">
              <a:lnSpc>
                <a:spcPct val="100000"/>
              </a:lnSpc>
              <a:buClrTx/>
              <a:buSzTx/>
              <a:buFontTx/>
              <a:buNone/>
              <a:defRPr sz="2400">
                <a:solidFill>
                  <a:schemeClr val="accent5"/>
                </a:solidFill>
                <a:latin typeface="Roboto Slab"/>
                <a:ea typeface="Roboto Slab"/>
                <a:cs typeface="Roboto Slab"/>
                <a:sym typeface="Roboto Slab"/>
              </a:defRPr>
            </a:lvl2pPr>
            <a:lvl3pPr marL="342900" indent="711200" algn="ctr">
              <a:lnSpc>
                <a:spcPct val="100000"/>
              </a:lnSpc>
              <a:buClrTx/>
              <a:buSzTx/>
              <a:buFontTx/>
              <a:buNone/>
              <a:defRPr sz="2400">
                <a:solidFill>
                  <a:schemeClr val="accent5"/>
                </a:solidFill>
                <a:latin typeface="Roboto Slab"/>
                <a:ea typeface="Roboto Slab"/>
                <a:cs typeface="Roboto Slab"/>
                <a:sym typeface="Roboto Slab"/>
              </a:defRPr>
            </a:lvl3pPr>
            <a:lvl4pPr marL="342900" indent="1168400" algn="ctr">
              <a:lnSpc>
                <a:spcPct val="100000"/>
              </a:lnSpc>
              <a:buClrTx/>
              <a:buSzTx/>
              <a:buFontTx/>
              <a:buNone/>
              <a:defRPr sz="2400">
                <a:solidFill>
                  <a:schemeClr val="accent5"/>
                </a:solidFill>
                <a:latin typeface="Roboto Slab"/>
                <a:ea typeface="Roboto Slab"/>
                <a:cs typeface="Roboto Slab"/>
                <a:sym typeface="Roboto Slab"/>
              </a:defRPr>
            </a:lvl4pPr>
            <a:lvl5pPr marL="342900" indent="1625600" algn="ctr">
              <a:lnSpc>
                <a:spcPct val="100000"/>
              </a:lnSpc>
              <a:buClrTx/>
              <a:buSzTx/>
              <a:buFontTx/>
              <a:buNone/>
              <a:defRPr sz="2400">
                <a:solidFill>
                  <a:schemeClr val="accent5"/>
                </a:solidFill>
                <a:latin typeface="Roboto Slab"/>
                <a:ea typeface="Roboto Slab"/>
                <a:cs typeface="Roboto Slab"/>
                <a:sym typeface="Roboto Slab"/>
              </a:defRPr>
            </a:lvl5pPr>
          </a:lstStyle>
          <a:p>
            <a:pPr/>
            <a:r>
              <a:t>Body Level One</a:t>
            </a:r>
          </a:p>
          <a:p>
            <a:pPr lvl="1"/>
            <a:r>
              <a:t>Body Level Two</a:t>
            </a:r>
          </a:p>
          <a:p>
            <a:pPr lvl="2"/>
            <a:r>
              <a:t>Body Level Three</a:t>
            </a:r>
          </a:p>
          <a:p>
            <a:pPr lvl="3"/>
            <a:r>
              <a:t>Body Level Four</a:t>
            </a:r>
          </a:p>
          <a:p>
            <a:pPr lvl="4"/>
            <a:r>
              <a:t>Body Level Five</a:t>
            </a:r>
          </a:p>
        </p:txBody>
      </p:sp>
      <p:sp>
        <p:nvSpPr>
          <p:cNvPr id="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99" name="Google Shape;53;p11"/>
          <p:cNvSpPr/>
          <p:nvPr/>
        </p:nvSpPr>
        <p:spPr>
          <a:xfrm>
            <a:off x="149" y="5076825"/>
            <a:ext cx="9143702" cy="66600"/>
          </a:xfrm>
          <a:prstGeom prst="rect">
            <a:avLst/>
          </a:prstGeom>
          <a:solidFill>
            <a:schemeClr val="accent4"/>
          </a:solidFill>
          <a:ln w="12700">
            <a:miter lim="400000"/>
          </a:ln>
        </p:spPr>
        <p:txBody>
          <a:bodyPr lIns="0" tIns="0" rIns="0" bIns="0" anchor="ctr"/>
          <a:lstStyle/>
          <a:p>
            <a:pPr>
              <a:defRPr>
                <a:solidFill>
                  <a:srgbClr val="000000"/>
                </a:solidFill>
              </a:defRPr>
            </a:pPr>
          </a:p>
        </p:txBody>
      </p:sp>
      <p:sp>
        <p:nvSpPr>
          <p:cNvPr id="100" name="xx%"/>
          <p:cNvSpPr txBox="1"/>
          <p:nvPr>
            <p:ph type="title" hasCustomPrompt="1"/>
          </p:nvPr>
        </p:nvSpPr>
        <p:spPr>
          <a:xfrm>
            <a:off x="387899" y="1152450"/>
            <a:ext cx="8368202" cy="1538400"/>
          </a:xfrm>
          <a:prstGeom prst="rect">
            <a:avLst/>
          </a:prstGeom>
        </p:spPr>
        <p:txBody>
          <a:bodyPr anchor="ctr"/>
          <a:lstStyle>
            <a:lvl1pPr algn="ctr">
              <a:defRPr sz="13000">
                <a:solidFill>
                  <a:schemeClr val="accent5"/>
                </a:solidFill>
              </a:defRPr>
            </a:lvl1pPr>
          </a:lstStyle>
          <a:p>
            <a:pPr/>
            <a:r>
              <a:t>xx%</a:t>
            </a:r>
          </a:p>
        </p:txBody>
      </p:sp>
      <p:sp>
        <p:nvSpPr>
          <p:cNvPr id="101" name="Body Level One…"/>
          <p:cNvSpPr txBox="1"/>
          <p:nvPr>
            <p:ph type="body" sz="quarter" idx="1"/>
          </p:nvPr>
        </p:nvSpPr>
        <p:spPr>
          <a:xfrm>
            <a:off x="387899" y="2919450"/>
            <a:ext cx="8368202" cy="1071601"/>
          </a:xfrm>
          <a:prstGeom prst="rect">
            <a:avLst/>
          </a:prstGeom>
        </p:spPr>
        <p:txBody>
          <a:bodyPr>
            <a:normAutofit fontScale="100000" lnSpcReduction="0"/>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1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16" name="Title Text"/>
          <p:cNvSpPr txBox="1"/>
          <p:nvPr>
            <p:ph type="title"/>
          </p:nvPr>
        </p:nvSpPr>
        <p:spPr>
          <a:xfrm>
            <a:off x="514351" y="457200"/>
            <a:ext cx="8130600" cy="945000"/>
          </a:xfrm>
          <a:prstGeom prst="rect">
            <a:avLst/>
          </a:prstGeom>
        </p:spPr>
        <p:txBody>
          <a:bodyPr lIns="34275" tIns="34275" rIns="34275" bIns="34275" anchor="ctr"/>
          <a:lstStyle/>
          <a:p>
            <a:pPr/>
            <a:r>
              <a:t>Title Text</a:t>
            </a:r>
          </a:p>
        </p:txBody>
      </p:sp>
      <p:sp>
        <p:nvSpPr>
          <p:cNvPr id="117" name="Slide Number"/>
          <p:cNvSpPr txBox="1"/>
          <p:nvPr>
            <p:ph type="sldNum" sz="quarter" idx="2"/>
          </p:nvPr>
        </p:nvSpPr>
        <p:spPr>
          <a:xfrm>
            <a:off x="4419600" y="4599637"/>
            <a:ext cx="2133600" cy="33525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24" name="Title Text"/>
          <p:cNvSpPr txBox="1"/>
          <p:nvPr>
            <p:ph type="title"/>
          </p:nvPr>
        </p:nvSpPr>
        <p:spPr>
          <a:xfrm>
            <a:off x="514351" y="457200"/>
            <a:ext cx="8130600" cy="945000"/>
          </a:xfrm>
          <a:prstGeom prst="rect">
            <a:avLst/>
          </a:prstGeom>
        </p:spPr>
        <p:txBody>
          <a:bodyPr lIns="34275" tIns="34275" rIns="34275" bIns="34275" anchor="ctr"/>
          <a:lstStyle/>
          <a:p>
            <a:pPr/>
            <a:r>
              <a:t>Title Text</a:t>
            </a:r>
          </a:p>
        </p:txBody>
      </p:sp>
      <p:sp>
        <p:nvSpPr>
          <p:cNvPr id="125" name="Body Level One…"/>
          <p:cNvSpPr txBox="1"/>
          <p:nvPr>
            <p:ph type="body" idx="1"/>
          </p:nvPr>
        </p:nvSpPr>
        <p:spPr>
          <a:xfrm>
            <a:off x="514351" y="1402199"/>
            <a:ext cx="8130600" cy="2941201"/>
          </a:xfrm>
          <a:prstGeom prst="rect">
            <a:avLst/>
          </a:prstGeom>
        </p:spPr>
        <p:txBody>
          <a:bodyPr lIns="34275" tIns="34275" rIns="34275" bIns="34275">
            <a:normAutofit fontScale="100000" lnSpcReduction="0"/>
          </a:bodyPr>
          <a:lstStyle>
            <a:lvl1pPr indent="-317500">
              <a:lnSpc>
                <a:spcPct val="100000"/>
              </a:lnSpc>
              <a:spcBef>
                <a:spcPts val="800"/>
              </a:spcBef>
              <a:buChar char="•"/>
            </a:lvl1pPr>
            <a:lvl2pPr>
              <a:lnSpc>
                <a:spcPct val="100000"/>
              </a:lnSpc>
              <a:spcBef>
                <a:spcPts val="800"/>
              </a:spcBef>
              <a:buChar char="•"/>
            </a:lvl2pPr>
            <a:lvl3pPr>
              <a:lnSpc>
                <a:spcPct val="100000"/>
              </a:lnSpc>
              <a:spcBef>
                <a:spcPts val="800"/>
              </a:spcBef>
              <a:buChar char="•"/>
            </a:lvl3pPr>
            <a:lvl4pPr>
              <a:lnSpc>
                <a:spcPct val="100000"/>
              </a:lnSpc>
              <a:spcBef>
                <a:spcPts val="800"/>
              </a:spcBef>
              <a:buChar char="•"/>
            </a:lvl4pPr>
            <a:lvl5pPr>
              <a:lnSpc>
                <a:spcPct val="100000"/>
              </a:lnSpc>
              <a:spcBef>
                <a:spcPts val="800"/>
              </a:spcBef>
              <a:buChar char="•"/>
            </a:lvl5pPr>
          </a:lstStyle>
          <a:p>
            <a:pPr/>
            <a:r>
              <a:t>Body Level One</a:t>
            </a:r>
          </a:p>
          <a:p>
            <a:pPr lvl="1"/>
            <a:r>
              <a:t>Body Level Two</a:t>
            </a:r>
          </a:p>
          <a:p>
            <a:pPr lvl="2"/>
            <a:r>
              <a:t>Body Level Three</a:t>
            </a:r>
          </a:p>
          <a:p>
            <a:pPr lvl="3"/>
            <a:r>
              <a:t>Body Level Four</a:t>
            </a:r>
          </a:p>
          <a:p>
            <a:pPr lvl="4"/>
            <a:r>
              <a:t>Body Level Five</a:t>
            </a:r>
          </a:p>
        </p:txBody>
      </p:sp>
      <p:sp>
        <p:nvSpPr>
          <p:cNvPr id="126" name="Google Shape;64;p14"/>
          <p:cNvSpPr/>
          <p:nvPr/>
        </p:nvSpPr>
        <p:spPr>
          <a:xfrm flipV="1">
            <a:off x="50655" y="729050"/>
            <a:ext cx="1" cy="378001"/>
          </a:xfrm>
          <a:prstGeom prst="line">
            <a:avLst/>
          </a:prstGeom>
          <a:ln w="127000" cap="sq">
            <a:solidFill>
              <a:schemeClr val="accent3"/>
            </a:solidFill>
            <a:miter lim="8000"/>
          </a:ln>
        </p:spPr>
        <p:txBody>
          <a:bodyPr lIns="0" tIns="0" rIns="0" bIns="0"/>
          <a:lstStyle/>
          <a:p>
            <a:pPr/>
          </a:p>
        </p:txBody>
      </p:sp>
      <p:sp>
        <p:nvSpPr>
          <p:cNvPr id="127" name="Slide Number"/>
          <p:cNvSpPr txBox="1"/>
          <p:nvPr>
            <p:ph type="sldNum" sz="quarter" idx="2"/>
          </p:nvPr>
        </p:nvSpPr>
        <p:spPr>
          <a:xfrm>
            <a:off x="4419600" y="4599637"/>
            <a:ext cx="2133600" cy="33525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34" name="Title Text"/>
          <p:cNvSpPr txBox="1"/>
          <p:nvPr>
            <p:ph type="title"/>
          </p:nvPr>
        </p:nvSpPr>
        <p:spPr>
          <a:xfrm>
            <a:off x="514351" y="457200"/>
            <a:ext cx="8130600" cy="945000"/>
          </a:xfrm>
          <a:prstGeom prst="rect">
            <a:avLst/>
          </a:prstGeom>
        </p:spPr>
        <p:txBody>
          <a:bodyPr lIns="34275" tIns="34275" rIns="34275" bIns="34275" anchor="ctr"/>
          <a:lstStyle/>
          <a:p>
            <a:pPr/>
            <a:r>
              <a:t>Title Text</a:t>
            </a:r>
          </a:p>
        </p:txBody>
      </p:sp>
      <p:sp>
        <p:nvSpPr>
          <p:cNvPr id="135" name="Google Shape;67;p15"/>
          <p:cNvSpPr/>
          <p:nvPr/>
        </p:nvSpPr>
        <p:spPr>
          <a:xfrm>
            <a:off x="497517" y="1342669"/>
            <a:ext cx="8147401" cy="3060302"/>
          </a:xfrm>
          <a:prstGeom prst="roundRect">
            <a:avLst>
              <a:gd name="adj" fmla="val 2634"/>
            </a:avLst>
          </a:prstGeom>
          <a:solidFill>
            <a:schemeClr val="accent3">
              <a:alpha val="74900"/>
            </a:schemeClr>
          </a:solidFill>
          <a:ln w="12700">
            <a:miter lim="400000"/>
          </a:ln>
        </p:spPr>
        <p:txBody>
          <a:bodyPr lIns="0" tIns="0" rIns="0" bIns="0" anchor="ctr"/>
          <a:lstStyle/>
          <a:p>
            <a:pPr algn="ctr"/>
          </a:p>
        </p:txBody>
      </p:sp>
      <p:sp>
        <p:nvSpPr>
          <p:cNvPr id="136" name="Body Level One…"/>
          <p:cNvSpPr txBox="1"/>
          <p:nvPr>
            <p:ph type="body" sz="half" idx="1"/>
          </p:nvPr>
        </p:nvSpPr>
        <p:spPr>
          <a:xfrm>
            <a:off x="514351" y="1402199"/>
            <a:ext cx="3780000" cy="2941201"/>
          </a:xfrm>
          <a:prstGeom prst="rect">
            <a:avLst/>
          </a:prstGeom>
        </p:spPr>
        <p:txBody>
          <a:bodyPr lIns="34275" tIns="34275" rIns="34275" bIns="34275">
            <a:normAutofit fontScale="100000" lnSpcReduction="0"/>
          </a:bodyPr>
          <a:lstStyle>
            <a:lvl1pPr indent="-317500">
              <a:lnSpc>
                <a:spcPct val="100000"/>
              </a:lnSpc>
              <a:spcBef>
                <a:spcPts val="800"/>
              </a:spcBef>
              <a:buChar char="•"/>
            </a:lvl1pPr>
            <a:lvl2pPr>
              <a:lnSpc>
                <a:spcPct val="100000"/>
              </a:lnSpc>
              <a:spcBef>
                <a:spcPts val="800"/>
              </a:spcBef>
              <a:buChar char="•"/>
            </a:lvl2pPr>
            <a:lvl3pPr>
              <a:lnSpc>
                <a:spcPct val="100000"/>
              </a:lnSpc>
              <a:spcBef>
                <a:spcPts val="800"/>
              </a:spcBef>
              <a:buChar char="•"/>
            </a:lvl3pPr>
            <a:lvl4pPr>
              <a:lnSpc>
                <a:spcPct val="100000"/>
              </a:lnSpc>
              <a:spcBef>
                <a:spcPts val="800"/>
              </a:spcBef>
              <a:buChar char="•"/>
            </a:lvl4pPr>
            <a:lvl5pPr>
              <a:lnSpc>
                <a:spcPct val="100000"/>
              </a:lnSpc>
              <a:spcBef>
                <a:spcPts val="800"/>
              </a:spcBef>
              <a:buChar char="•"/>
            </a:lvl5pPr>
          </a:lstStyle>
          <a:p>
            <a:pPr/>
            <a:r>
              <a:t>Body Level One</a:t>
            </a:r>
          </a:p>
          <a:p>
            <a:pPr lvl="1"/>
            <a:r>
              <a:t>Body Level Two</a:t>
            </a:r>
          </a:p>
          <a:p>
            <a:pPr lvl="2"/>
            <a:r>
              <a:t>Body Level Three</a:t>
            </a:r>
          </a:p>
          <a:p>
            <a:pPr lvl="3"/>
            <a:r>
              <a:t>Body Level Four</a:t>
            </a:r>
          </a:p>
          <a:p>
            <a:pPr lvl="4"/>
            <a:r>
              <a:t>Body Level Five</a:t>
            </a:r>
          </a:p>
        </p:txBody>
      </p:sp>
      <p:sp>
        <p:nvSpPr>
          <p:cNvPr id="137" name="Google Shape;69;p15"/>
          <p:cNvSpPr/>
          <p:nvPr/>
        </p:nvSpPr>
        <p:spPr>
          <a:xfrm flipV="1">
            <a:off x="42862" y="747640"/>
            <a:ext cx="2701" cy="368401"/>
          </a:xfrm>
          <a:prstGeom prst="line">
            <a:avLst/>
          </a:prstGeom>
          <a:ln w="127000" cap="sq">
            <a:solidFill>
              <a:schemeClr val="accent3"/>
            </a:solidFill>
            <a:miter lim="8000"/>
          </a:ln>
        </p:spPr>
        <p:txBody>
          <a:bodyPr lIns="0" tIns="0" rIns="0" bIns="0"/>
          <a:lstStyle/>
          <a:p>
            <a:pPr/>
          </a:p>
        </p:txBody>
      </p:sp>
      <p:sp>
        <p:nvSpPr>
          <p:cNvPr id="138" name="Slide Number"/>
          <p:cNvSpPr txBox="1"/>
          <p:nvPr>
            <p:ph type="sldNum" sz="quarter" idx="2"/>
          </p:nvPr>
        </p:nvSpPr>
        <p:spPr>
          <a:xfrm>
            <a:off x="4419600" y="4599637"/>
            <a:ext cx="2133600" cy="33525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lbum Section">
    <p:spTree>
      <p:nvGrpSpPr>
        <p:cNvPr id="1" name=""/>
        <p:cNvGrpSpPr/>
        <p:nvPr/>
      </p:nvGrpSpPr>
      <p:grpSpPr>
        <a:xfrm>
          <a:off x="0" y="0"/>
          <a:ext cx="0" cy="0"/>
          <a:chOff x="0" y="0"/>
          <a:chExt cx="0" cy="0"/>
        </a:xfrm>
      </p:grpSpPr>
      <p:sp>
        <p:nvSpPr>
          <p:cNvPr id="145" name="Title Text"/>
          <p:cNvSpPr txBox="1"/>
          <p:nvPr>
            <p:ph type="title"/>
          </p:nvPr>
        </p:nvSpPr>
        <p:spPr>
          <a:xfrm>
            <a:off x="752855" y="3431285"/>
            <a:ext cx="7781702" cy="740701"/>
          </a:xfrm>
          <a:prstGeom prst="rect">
            <a:avLst/>
          </a:prstGeom>
        </p:spPr>
        <p:txBody>
          <a:bodyPr lIns="0" tIns="0" rIns="0" bIns="0"/>
          <a:lstStyle/>
          <a:p>
            <a:pPr/>
            <a:r>
              <a:t>Title Text</a:t>
            </a:r>
          </a:p>
        </p:txBody>
      </p:sp>
      <p:sp>
        <p:nvSpPr>
          <p:cNvPr id="146" name="Google Shape;72;p16"/>
          <p:cNvSpPr/>
          <p:nvPr>
            <p:ph type="pic" sz="quarter" idx="21"/>
          </p:nvPr>
        </p:nvSpPr>
        <p:spPr>
          <a:xfrm>
            <a:off x="786338" y="1605520"/>
            <a:ext cx="2286001" cy="1714501"/>
          </a:xfrm>
          <a:prstGeom prst="rect">
            <a:avLst/>
          </a:prstGeom>
          <a:ln w="38100" cap="sq">
            <a:solidFill>
              <a:srgbClr val="00517C"/>
            </a:solidFill>
            <a:miter lim="800000"/>
          </a:ln>
          <a:effectLst>
            <a:outerShdw sx="100000" sy="100000" kx="0" ky="0" algn="b" rotWithShape="0" blurRad="50800" dist="50800" dir="2700000">
              <a:srgbClr val="000000">
                <a:alpha val="49410"/>
              </a:srgbClr>
            </a:outerShdw>
          </a:effectLst>
        </p:spPr>
        <p:txBody>
          <a:bodyPr lIns="91439" tIns="45719" rIns="91439" bIns="45719"/>
          <a:lstStyle/>
          <a:p>
            <a:pPr/>
          </a:p>
        </p:txBody>
      </p:sp>
      <p:sp>
        <p:nvSpPr>
          <p:cNvPr id="147" name="Google Shape;73;p16"/>
          <p:cNvSpPr/>
          <p:nvPr>
            <p:ph type="pic" sz="quarter" idx="22"/>
          </p:nvPr>
        </p:nvSpPr>
        <p:spPr>
          <a:xfrm>
            <a:off x="3474604" y="1605520"/>
            <a:ext cx="2286001" cy="1714501"/>
          </a:xfrm>
          <a:prstGeom prst="rect">
            <a:avLst/>
          </a:prstGeom>
          <a:ln w="38100" cap="sq">
            <a:solidFill>
              <a:srgbClr val="00517C"/>
            </a:solidFill>
            <a:miter lim="800000"/>
          </a:ln>
          <a:effectLst>
            <a:outerShdw sx="100000" sy="100000" kx="0" ky="0" algn="b" rotWithShape="0" blurRad="50800" dist="50800" dir="2700000">
              <a:srgbClr val="000000">
                <a:alpha val="49410"/>
              </a:srgbClr>
            </a:outerShdw>
          </a:effectLst>
        </p:spPr>
        <p:txBody>
          <a:bodyPr lIns="91439" tIns="45719" rIns="91439" bIns="45719"/>
          <a:lstStyle/>
          <a:p>
            <a:pPr/>
          </a:p>
        </p:txBody>
      </p:sp>
      <p:sp>
        <p:nvSpPr>
          <p:cNvPr id="148" name="Google Shape;74;p16"/>
          <p:cNvSpPr/>
          <p:nvPr>
            <p:ph type="pic" sz="quarter" idx="23"/>
          </p:nvPr>
        </p:nvSpPr>
        <p:spPr>
          <a:xfrm>
            <a:off x="6162869" y="1605520"/>
            <a:ext cx="2286001" cy="1714501"/>
          </a:xfrm>
          <a:prstGeom prst="rect">
            <a:avLst/>
          </a:prstGeom>
          <a:ln w="38100" cap="sq">
            <a:solidFill>
              <a:srgbClr val="00517C"/>
            </a:solidFill>
            <a:miter lim="800000"/>
          </a:ln>
          <a:effectLst>
            <a:outerShdw sx="100000" sy="100000" kx="0" ky="0" algn="b" rotWithShape="0" blurRad="50800" dist="50800" dir="2700000">
              <a:srgbClr val="000000">
                <a:alpha val="49410"/>
              </a:srgbClr>
            </a:outerShdw>
          </a:effectLst>
        </p:spPr>
        <p:txBody>
          <a:bodyPr lIns="91439" tIns="45719" rIns="91439" bIns="45719"/>
          <a:lstStyle/>
          <a:p>
            <a:pPr/>
          </a:p>
        </p:txBody>
      </p:sp>
      <p:sp>
        <p:nvSpPr>
          <p:cNvPr id="149" name="Body Level One…"/>
          <p:cNvSpPr txBox="1"/>
          <p:nvPr>
            <p:ph type="body" sz="quarter" idx="1"/>
          </p:nvPr>
        </p:nvSpPr>
        <p:spPr>
          <a:xfrm>
            <a:off x="752669" y="4200525"/>
            <a:ext cx="7772401" cy="628501"/>
          </a:xfrm>
          <a:prstGeom prst="rect">
            <a:avLst/>
          </a:prstGeom>
        </p:spPr>
        <p:txBody>
          <a:bodyPr lIns="0" tIns="0" rIns="0" bIns="0" anchor="ctr">
            <a:normAutofit fontScale="100000" lnSpcReduction="0"/>
          </a:bodyPr>
          <a:lstStyle>
            <a:lvl1pPr marL="228600" indent="0">
              <a:lnSpc>
                <a:spcPct val="100000"/>
              </a:lnSpc>
              <a:buClrTx/>
              <a:buSzTx/>
              <a:buFontTx/>
              <a:buNone/>
              <a:defRPr sz="1400"/>
            </a:lvl1pPr>
            <a:lvl2pPr marL="914400" indent="-317500">
              <a:lnSpc>
                <a:spcPct val="100000"/>
              </a:lnSpc>
              <a:buClrTx/>
              <a:buSzPts val="1400"/>
              <a:buFontTx/>
              <a:buChar char="•"/>
              <a:defRPr sz="1400"/>
            </a:lvl2pPr>
            <a:lvl3pPr marL="1371600" indent="-317500">
              <a:lnSpc>
                <a:spcPct val="100000"/>
              </a:lnSpc>
              <a:buClrTx/>
              <a:buSzPts val="1400"/>
              <a:buFontTx/>
              <a:buChar char="•"/>
              <a:defRPr sz="1400"/>
            </a:lvl3pPr>
            <a:lvl4pPr marL="1828800" indent="-317500">
              <a:lnSpc>
                <a:spcPct val="100000"/>
              </a:lnSpc>
              <a:buClrTx/>
              <a:buSzPts val="1400"/>
              <a:buFontTx/>
              <a:buChar char="•"/>
              <a:defRPr sz="1400"/>
            </a:lvl4pPr>
            <a:lvl5pPr marL="2286000" indent="-317500">
              <a:lnSpc>
                <a:spcPct val="100000"/>
              </a:lnSpc>
              <a:buClrTx/>
              <a:buSzPts val="1400"/>
              <a:buFontTx/>
              <a:buChar char="•"/>
              <a:defRPr sz="1400"/>
            </a:lvl5pPr>
          </a:lstStyle>
          <a:p>
            <a:pPr/>
            <a:r>
              <a:t>Body Level One</a:t>
            </a:r>
          </a:p>
          <a:p>
            <a:pPr lvl="1"/>
            <a:r>
              <a:t>Body Level Two</a:t>
            </a:r>
          </a:p>
          <a:p>
            <a:pPr lvl="2"/>
            <a:r>
              <a:t>Body Level Three</a:t>
            </a:r>
          </a:p>
          <a:p>
            <a:pPr lvl="3"/>
            <a:r>
              <a:t>Body Level Four</a:t>
            </a:r>
          </a:p>
          <a:p>
            <a:pPr lvl="4"/>
            <a:r>
              <a:t>Body Level Five</a:t>
            </a:r>
          </a:p>
        </p:txBody>
      </p:sp>
      <p:sp>
        <p:nvSpPr>
          <p:cNvPr id="150" name="Slide Number"/>
          <p:cNvSpPr txBox="1"/>
          <p:nvPr>
            <p:ph type="sldNum" sz="quarter" idx="2"/>
          </p:nvPr>
        </p:nvSpPr>
        <p:spPr>
          <a:xfrm>
            <a:off x="8449594" y="4446755"/>
            <a:ext cx="195551" cy="195551"/>
          </a:xfrm>
          <a:prstGeom prst="rect">
            <a:avLst/>
          </a:prstGeom>
        </p:spPr>
        <p:txBody>
          <a:bodyPr lIns="34275" tIns="34275" rIns="34275" bIns="34275"/>
          <a:lstStyle>
            <a:lvl1pPr>
              <a:defRPr sz="900">
                <a:solidFill>
                  <a:srgbClr val="CFD8DC"/>
                </a:soli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23" name="Google Shape;17;p3"/>
          <p:cNvSpPr/>
          <p:nvPr/>
        </p:nvSpPr>
        <p:spPr>
          <a:xfrm>
            <a:off x="4359602" y="2817464"/>
            <a:ext cx="424801" cy="1"/>
          </a:xfrm>
          <a:prstGeom prst="line">
            <a:avLst/>
          </a:prstGeom>
          <a:ln w="38100">
            <a:solidFill>
              <a:schemeClr val="accent4"/>
            </a:solidFill>
          </a:ln>
        </p:spPr>
        <p:txBody>
          <a:bodyPr lIns="0" tIns="0" rIns="0" bIns="0"/>
          <a:lstStyle/>
          <a:p>
            <a:pPr/>
          </a:p>
        </p:txBody>
      </p:sp>
      <p:sp>
        <p:nvSpPr>
          <p:cNvPr id="24" name="Title Text"/>
          <p:cNvSpPr txBox="1"/>
          <p:nvPr>
            <p:ph type="title"/>
          </p:nvPr>
        </p:nvSpPr>
        <p:spPr>
          <a:xfrm>
            <a:off x="480750" y="1764950"/>
            <a:ext cx="8222100" cy="907501"/>
          </a:xfrm>
          <a:prstGeom prst="rect">
            <a:avLst/>
          </a:prstGeom>
        </p:spPr>
        <p:txBody>
          <a:bodyPr/>
          <a:lstStyle>
            <a:lvl1pPr algn="ctr">
              <a:defRPr sz="4800"/>
            </a:lvl1pPr>
          </a:lstStyle>
          <a:p>
            <a:pPr/>
            <a:r>
              <a:t>Title Text</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32" name="Google Shape;21;p4"/>
          <p:cNvSpPr/>
          <p:nvPr/>
        </p:nvSpPr>
        <p:spPr>
          <a:xfrm>
            <a:off x="492563" y="1260284"/>
            <a:ext cx="424801" cy="1"/>
          </a:xfrm>
          <a:prstGeom prst="line">
            <a:avLst/>
          </a:prstGeom>
          <a:ln w="38100">
            <a:solidFill>
              <a:schemeClr val="accent4"/>
            </a:solidFill>
          </a:ln>
        </p:spPr>
        <p:txBody>
          <a:bodyPr lIns="0" tIns="0" rIns="0" bIns="0"/>
          <a:lstStyle/>
          <a:p>
            <a:pPr/>
          </a:p>
        </p:txBody>
      </p:sp>
      <p:sp>
        <p:nvSpPr>
          <p:cNvPr id="33" name="Title Text"/>
          <p:cNvSpPr txBox="1"/>
          <p:nvPr>
            <p:ph type="title"/>
          </p:nvPr>
        </p:nvSpPr>
        <p:spPr>
          <a:prstGeom prst="rect">
            <a:avLst/>
          </a:prstGeom>
        </p:spPr>
        <p:txBody>
          <a:bodyPr/>
          <a:lstStyle/>
          <a:p>
            <a:pPr/>
            <a:r>
              <a:t>Title Text</a:t>
            </a:r>
          </a:p>
        </p:txBody>
      </p:sp>
      <p:sp>
        <p:nvSpPr>
          <p:cNvPr id="34" name="Body Level One…"/>
          <p:cNvSpPr txBox="1"/>
          <p:nvPr>
            <p:ph type="body" idx="1"/>
          </p:nvPr>
        </p:nvSpPr>
        <p:spPr>
          <a:xfrm>
            <a:off x="387899" y="1489823"/>
            <a:ext cx="8368202" cy="3078902"/>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42" name="Google Shape;26;p5"/>
          <p:cNvSpPr/>
          <p:nvPr/>
        </p:nvSpPr>
        <p:spPr>
          <a:xfrm>
            <a:off x="492563" y="1260284"/>
            <a:ext cx="424801" cy="1"/>
          </a:xfrm>
          <a:prstGeom prst="line">
            <a:avLst/>
          </a:prstGeom>
          <a:ln w="38100">
            <a:solidFill>
              <a:schemeClr val="accent4"/>
            </a:solidFill>
          </a:ln>
        </p:spPr>
        <p:txBody>
          <a:bodyPr lIns="0" tIns="0" rIns="0" bIns="0"/>
          <a:lstStyle/>
          <a:p>
            <a:pPr/>
          </a:p>
        </p:txBody>
      </p:sp>
      <p:sp>
        <p:nvSpPr>
          <p:cNvPr id="43" name="Title Text"/>
          <p:cNvSpPr txBox="1"/>
          <p:nvPr>
            <p:ph type="title"/>
          </p:nvPr>
        </p:nvSpPr>
        <p:spPr>
          <a:prstGeom prst="rect">
            <a:avLst/>
          </a:prstGeom>
        </p:spPr>
        <p:txBody>
          <a:bodyPr/>
          <a:lstStyle/>
          <a:p>
            <a:pPr/>
            <a:r>
              <a:t>Title Text</a:t>
            </a:r>
          </a:p>
        </p:txBody>
      </p:sp>
      <p:sp>
        <p:nvSpPr>
          <p:cNvPr id="44" name="Body Level One…"/>
          <p:cNvSpPr txBox="1"/>
          <p:nvPr>
            <p:ph type="body" sz="half" idx="1"/>
          </p:nvPr>
        </p:nvSpPr>
        <p:spPr>
          <a:xfrm>
            <a:off x="387899" y="1489824"/>
            <a:ext cx="3999902" cy="3078902"/>
          </a:xfrm>
          <a:prstGeom prst="rect">
            <a:avLst/>
          </a:prstGeom>
        </p:spPr>
        <p:txBody>
          <a:bodyPr>
            <a:normAutofit fontScale="100000" lnSpcReduction="0"/>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45" name="Google Shape;29;p5"/>
          <p:cNvSpPr txBox="1"/>
          <p:nvPr>
            <p:ph type="body" sz="half" idx="21"/>
          </p:nvPr>
        </p:nvSpPr>
        <p:spPr>
          <a:xfrm>
            <a:off x="4756199" y="1489824"/>
            <a:ext cx="3999902" cy="3078901"/>
          </a:xfrm>
          <a:prstGeom prst="rect">
            <a:avLst/>
          </a:prstGeom>
        </p:spPr>
        <p:txBody>
          <a:bodyPr>
            <a:normAutofit fontScale="100000" lnSpcReduction="0"/>
          </a:bodyPr>
          <a:lstStyle/>
          <a:p>
            <a:pPr indent="-317500">
              <a:buSzPts val="1400"/>
              <a:defRPr sz="1400"/>
            </a:pP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53" name="Title Text"/>
          <p:cNvSpPr txBox="1"/>
          <p:nvPr>
            <p:ph type="title"/>
          </p:nvPr>
        </p:nvSpPr>
        <p:spPr>
          <a:prstGeom prst="rect">
            <a:avLst/>
          </a:prstGeom>
        </p:spPr>
        <p:txBody>
          <a:bodyPr/>
          <a:lstStyle/>
          <a:p>
            <a:pPr/>
            <a:r>
              <a:t>Title Text</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61" name="Google Shape;35;p7"/>
          <p:cNvSpPr/>
          <p:nvPr/>
        </p:nvSpPr>
        <p:spPr>
          <a:xfrm>
            <a:off x="489218" y="1412276"/>
            <a:ext cx="331501" cy="1"/>
          </a:xfrm>
          <a:prstGeom prst="line">
            <a:avLst/>
          </a:prstGeom>
          <a:ln w="38100">
            <a:solidFill>
              <a:schemeClr val="accent4"/>
            </a:solidFill>
          </a:ln>
        </p:spPr>
        <p:txBody>
          <a:bodyPr lIns="0" tIns="0" rIns="0" bIns="0"/>
          <a:lstStyle/>
          <a:p>
            <a:pPr/>
          </a:p>
        </p:txBody>
      </p:sp>
      <p:sp>
        <p:nvSpPr>
          <p:cNvPr id="62" name="Title Text"/>
          <p:cNvSpPr txBox="1"/>
          <p:nvPr>
            <p:ph type="title"/>
          </p:nvPr>
        </p:nvSpPr>
        <p:spPr>
          <a:xfrm>
            <a:off x="387899" y="555600"/>
            <a:ext cx="2808001" cy="755700"/>
          </a:xfrm>
          <a:prstGeom prst="rect">
            <a:avLst/>
          </a:prstGeom>
        </p:spPr>
        <p:txBody>
          <a:bodyPr/>
          <a:lstStyle>
            <a:lvl1pPr>
              <a:defRPr sz="2400"/>
            </a:lvl1pPr>
          </a:lstStyle>
          <a:p>
            <a:pPr/>
            <a:r>
              <a:t>Title Text</a:t>
            </a:r>
          </a:p>
        </p:txBody>
      </p:sp>
      <p:sp>
        <p:nvSpPr>
          <p:cNvPr id="63" name="Body Level One…"/>
          <p:cNvSpPr txBox="1"/>
          <p:nvPr>
            <p:ph type="body" sz="quarter" idx="1"/>
          </p:nvPr>
        </p:nvSpPr>
        <p:spPr>
          <a:xfrm>
            <a:off x="387899" y="1594024"/>
            <a:ext cx="2808001" cy="2681101"/>
          </a:xfrm>
          <a:prstGeom prst="rect">
            <a:avLst/>
          </a:prstGeom>
        </p:spPr>
        <p:txBody>
          <a:bodyPr>
            <a:normAutofit fontScale="100000" lnSpcReduction="0"/>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71" name="Title Text"/>
          <p:cNvSpPr txBox="1"/>
          <p:nvPr>
            <p:ph type="title"/>
          </p:nvPr>
        </p:nvSpPr>
        <p:spPr>
          <a:xfrm>
            <a:off x="490250" y="526349"/>
            <a:ext cx="5618701" cy="4090801"/>
          </a:xfrm>
          <a:prstGeom prst="rect">
            <a:avLst/>
          </a:prstGeom>
        </p:spPr>
        <p:txBody>
          <a:bodyPr anchor="ctr"/>
          <a:lstStyle>
            <a:lvl1pPr>
              <a:defRPr sz="4800"/>
            </a:lvl1pPr>
          </a:lstStyle>
          <a:p>
            <a:pPr/>
            <a:r>
              <a:t>Title Text</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79" name="Google Shape;43;p9"/>
          <p:cNvSpPr/>
          <p:nvPr/>
        </p:nvSpPr>
        <p:spPr>
          <a:xfrm>
            <a:off x="4572000" y="-75"/>
            <a:ext cx="4572000" cy="5143501"/>
          </a:xfrm>
          <a:prstGeom prst="rect">
            <a:avLst/>
          </a:prstGeom>
          <a:solidFill>
            <a:srgbClr val="004065"/>
          </a:solidFill>
          <a:ln w="12700">
            <a:miter lim="400000"/>
          </a:ln>
        </p:spPr>
        <p:txBody>
          <a:bodyPr lIns="0" tIns="0" rIns="0" bIns="0" anchor="ctr"/>
          <a:lstStyle/>
          <a:p>
            <a:pPr>
              <a:defRPr>
                <a:solidFill>
                  <a:srgbClr val="000000"/>
                </a:solidFill>
              </a:defRPr>
            </a:pPr>
          </a:p>
        </p:txBody>
      </p:sp>
      <p:sp>
        <p:nvSpPr>
          <p:cNvPr id="80" name="Google Shape;44;p9"/>
          <p:cNvSpPr/>
          <p:nvPr/>
        </p:nvSpPr>
        <p:spPr>
          <a:xfrm>
            <a:off x="5029675" y="4495503"/>
            <a:ext cx="540901" cy="1"/>
          </a:xfrm>
          <a:prstGeom prst="line">
            <a:avLst/>
          </a:prstGeom>
          <a:ln w="38100">
            <a:solidFill>
              <a:schemeClr val="accent5"/>
            </a:solidFill>
          </a:ln>
        </p:spPr>
        <p:txBody>
          <a:bodyPr lIns="0" tIns="0" rIns="0" bIns="0"/>
          <a:lstStyle/>
          <a:p>
            <a:pPr/>
          </a:p>
        </p:txBody>
      </p:sp>
      <p:sp>
        <p:nvSpPr>
          <p:cNvPr id="81" name="Title Text"/>
          <p:cNvSpPr txBox="1"/>
          <p:nvPr>
            <p:ph type="title"/>
          </p:nvPr>
        </p:nvSpPr>
        <p:spPr>
          <a:xfrm>
            <a:off x="265500" y="1209075"/>
            <a:ext cx="4045200" cy="1506301"/>
          </a:xfrm>
          <a:prstGeom prst="rect">
            <a:avLst/>
          </a:prstGeom>
        </p:spPr>
        <p:txBody>
          <a:bodyPr/>
          <a:lstStyle>
            <a:lvl1pPr algn="ctr">
              <a:defRPr sz="3800"/>
            </a:lvl1pPr>
          </a:lstStyle>
          <a:p>
            <a:pPr/>
            <a:r>
              <a:t>Title Text</a:t>
            </a:r>
          </a:p>
        </p:txBody>
      </p:sp>
      <p:sp>
        <p:nvSpPr>
          <p:cNvPr id="82" name="Body Level One…"/>
          <p:cNvSpPr txBox="1"/>
          <p:nvPr>
            <p:ph type="body" sz="quarter" idx="1"/>
          </p:nvPr>
        </p:nvSpPr>
        <p:spPr>
          <a:xfrm>
            <a:off x="265500" y="2769000"/>
            <a:ext cx="4045200" cy="1345501"/>
          </a:xfrm>
          <a:prstGeom prst="rect">
            <a:avLst/>
          </a:prstGeom>
        </p:spPr>
        <p:txBody>
          <a:bodyPr>
            <a:normAutofit fontScale="100000" lnSpcReduction="0"/>
          </a:bodyPr>
          <a:lstStyle>
            <a:lvl1pPr marL="342900" indent="-228600" algn="ctr">
              <a:lnSpc>
                <a:spcPct val="100000"/>
              </a:lnSpc>
              <a:buClrTx/>
              <a:buSzTx/>
              <a:buFontTx/>
              <a:buNone/>
              <a:defRPr sz="2100">
                <a:solidFill>
                  <a:schemeClr val="accent5"/>
                </a:solidFill>
              </a:defRPr>
            </a:lvl1pPr>
            <a:lvl2pPr marL="342900" indent="254000" algn="ctr">
              <a:lnSpc>
                <a:spcPct val="100000"/>
              </a:lnSpc>
              <a:buClrTx/>
              <a:buSzTx/>
              <a:buFontTx/>
              <a:buNone/>
              <a:defRPr sz="2100">
                <a:solidFill>
                  <a:schemeClr val="accent5"/>
                </a:solidFill>
              </a:defRPr>
            </a:lvl2pPr>
            <a:lvl3pPr marL="342900" indent="711200" algn="ctr">
              <a:lnSpc>
                <a:spcPct val="100000"/>
              </a:lnSpc>
              <a:buClrTx/>
              <a:buSzTx/>
              <a:buFontTx/>
              <a:buNone/>
              <a:defRPr sz="2100">
                <a:solidFill>
                  <a:schemeClr val="accent5"/>
                </a:solidFill>
              </a:defRPr>
            </a:lvl3pPr>
            <a:lvl4pPr marL="342900" indent="1168400" algn="ctr">
              <a:lnSpc>
                <a:spcPct val="100000"/>
              </a:lnSpc>
              <a:buClrTx/>
              <a:buSzTx/>
              <a:buFontTx/>
              <a:buNone/>
              <a:defRPr sz="2100">
                <a:solidFill>
                  <a:schemeClr val="accent5"/>
                </a:solidFill>
              </a:defRPr>
            </a:lvl4pPr>
            <a:lvl5pPr marL="342900" indent="1625600" algn="ctr">
              <a:lnSpc>
                <a:spcPct val="100000"/>
              </a:lnSpc>
              <a:buClrTx/>
              <a:buSzTx/>
              <a:buFontTx/>
              <a:buNone/>
              <a:defRPr sz="2100">
                <a:solidFill>
                  <a:schemeClr val="accent5"/>
                </a:solidFill>
              </a:defRPr>
            </a:lvl5pPr>
          </a:lstStyle>
          <a:p>
            <a:pPr/>
            <a:r>
              <a:t>Body Level One</a:t>
            </a:r>
          </a:p>
          <a:p>
            <a:pPr lvl="1"/>
            <a:r>
              <a:t>Body Level Two</a:t>
            </a:r>
          </a:p>
          <a:p>
            <a:pPr lvl="2"/>
            <a:r>
              <a:t>Body Level Three</a:t>
            </a:r>
          </a:p>
          <a:p>
            <a:pPr lvl="3"/>
            <a:r>
              <a:t>Body Level Four</a:t>
            </a:r>
          </a:p>
          <a:p>
            <a:pPr lvl="4"/>
            <a:r>
              <a:t>Body Level Five</a:t>
            </a:r>
          </a:p>
        </p:txBody>
      </p:sp>
      <p:sp>
        <p:nvSpPr>
          <p:cNvPr id="83" name="Google Shape;47;p9"/>
          <p:cNvSpPr txBox="1"/>
          <p:nvPr>
            <p:ph type="body" sz="half" idx="21"/>
          </p:nvPr>
        </p:nvSpPr>
        <p:spPr>
          <a:xfrm>
            <a:off x="4939500" y="724199"/>
            <a:ext cx="3837000" cy="3695101"/>
          </a:xfrm>
          <a:prstGeom prst="rect">
            <a:avLst/>
          </a:prstGeom>
        </p:spPr>
        <p:txBody>
          <a:bodyPr anchor="ctr">
            <a:normAutofit fontScale="100000" lnSpcReduction="0"/>
          </a:bodyPr>
          <a:lstStyle/>
          <a:p>
            <a:pP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91" name="Body Level One…"/>
          <p:cNvSpPr txBox="1"/>
          <p:nvPr>
            <p:ph type="body" sz="quarter" idx="1"/>
          </p:nvPr>
        </p:nvSpPr>
        <p:spPr>
          <a:xfrm>
            <a:off x="319499" y="4233724"/>
            <a:ext cx="5998802" cy="598801"/>
          </a:xfrm>
          <a:prstGeom prst="rect">
            <a:avLst/>
          </a:prstGeom>
        </p:spPr>
        <p:txBody>
          <a:bodyPr anchor="ctr">
            <a:normAutofit fontScale="100000" lnSpcReduction="0"/>
          </a:bodyPr>
          <a:lstStyle>
            <a:lvl1pPr marL="228600" indent="0">
              <a:lnSpc>
                <a:spcPct val="100000"/>
              </a:lnSpc>
              <a:buClrTx/>
              <a:buSzTx/>
              <a:buFontTx/>
              <a:buNone/>
              <a:defRPr>
                <a:latin typeface="Roboto Slab"/>
                <a:ea typeface="Roboto Slab"/>
                <a:cs typeface="Roboto Slab"/>
                <a:sym typeface="Roboto Slab"/>
              </a:defRPr>
            </a:lvl1pPr>
            <a:lvl2pPr>
              <a:lnSpc>
                <a:spcPct val="100000"/>
              </a:lnSpc>
              <a:buClrTx/>
              <a:buFontTx/>
              <a:defRPr>
                <a:latin typeface="Roboto Slab"/>
                <a:ea typeface="Roboto Slab"/>
                <a:cs typeface="Roboto Slab"/>
                <a:sym typeface="Roboto Slab"/>
              </a:defRPr>
            </a:lvl2pPr>
            <a:lvl3pPr>
              <a:lnSpc>
                <a:spcPct val="100000"/>
              </a:lnSpc>
              <a:buClrTx/>
              <a:buFontTx/>
              <a:defRPr>
                <a:latin typeface="Roboto Slab"/>
                <a:ea typeface="Roboto Slab"/>
                <a:cs typeface="Roboto Slab"/>
                <a:sym typeface="Roboto Slab"/>
              </a:defRPr>
            </a:lvl3pPr>
            <a:lvl4pPr>
              <a:lnSpc>
                <a:spcPct val="100000"/>
              </a:lnSpc>
              <a:buClrTx/>
              <a:buFontTx/>
              <a:defRPr>
                <a:latin typeface="Roboto Slab"/>
                <a:ea typeface="Roboto Slab"/>
                <a:cs typeface="Roboto Slab"/>
                <a:sym typeface="Roboto Slab"/>
              </a:defRPr>
            </a:lvl4pPr>
            <a:lvl5pPr>
              <a:lnSpc>
                <a:spcPct val="100000"/>
              </a:lnSpc>
              <a:buClrTx/>
              <a:buFontTx/>
              <a:defRPr>
                <a:latin typeface="Roboto Slab"/>
                <a:ea typeface="Roboto Slab"/>
                <a:cs typeface="Roboto Slab"/>
                <a:sym typeface="Roboto Slab"/>
              </a:defRPr>
            </a:lvl5pPr>
          </a:lstStyle>
          <a:p>
            <a:pPr/>
            <a:r>
              <a:t>Body Level One</a:t>
            </a:r>
          </a:p>
          <a:p>
            <a:pPr lvl="1"/>
            <a:r>
              <a:t>Body Level Two</a:t>
            </a:r>
          </a:p>
          <a:p>
            <a:pPr lvl="2"/>
            <a:r>
              <a:t>Body Level Three</a:t>
            </a:r>
          </a:p>
          <a:p>
            <a:pPr lvl="3"/>
            <a:r>
              <a:t>Body Level Four</a:t>
            </a:r>
          </a:p>
          <a:p>
            <a:pPr lvl="4"/>
            <a:r>
              <a:t>Body Level Five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517C"/>
        </a:solidFill>
      </p:bgPr>
    </p:bg>
    <p:spTree>
      <p:nvGrpSpPr>
        <p:cNvPr id="1" name=""/>
        <p:cNvGrpSpPr/>
        <p:nvPr/>
      </p:nvGrpSpPr>
      <p:grpSpPr>
        <a:xfrm>
          <a:off x="0" y="0"/>
          <a:ext cx="0" cy="0"/>
          <a:chOff x="0" y="0"/>
          <a:chExt cx="0" cy="0"/>
        </a:xfrm>
      </p:grpSpPr>
      <p:sp>
        <p:nvSpPr>
          <p:cNvPr id="2" name="Title Text"/>
          <p:cNvSpPr txBox="1"/>
          <p:nvPr>
            <p:ph type="title"/>
          </p:nvPr>
        </p:nvSpPr>
        <p:spPr>
          <a:xfrm>
            <a:off x="387899" y="458024"/>
            <a:ext cx="8368202" cy="6861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p>
            <a:pPr/>
            <a:r>
              <a:t>Title Text</a:t>
            </a:r>
          </a:p>
        </p:txBody>
      </p:sp>
      <p:sp>
        <p:nvSpPr>
          <p:cNvPr id="3" name="Body Level One…"/>
          <p:cNvSpPr txBox="1"/>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684345" y="4692391"/>
            <a:ext cx="336814" cy="335251"/>
          </a:xfrm>
          <a:prstGeom prst="rect">
            <a:avLst/>
          </a:prstGeom>
          <a:ln w="12700">
            <a:miter lim="400000"/>
          </a:ln>
        </p:spPr>
        <p:txBody>
          <a:bodyPr wrap="none" lIns="91424" tIns="91424" rIns="91424" bIns="91424" anchor="ctr">
            <a:spAutoFit/>
          </a:bodyPr>
          <a:lstStyle>
            <a:lvl1pPr algn="r">
              <a:defRPr sz="1000">
                <a:latin typeface="Roboto"/>
                <a:ea typeface="Roboto"/>
                <a:cs typeface="Roboto"/>
                <a:sym typeface="Roboto"/>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Roboto Slab"/>
          <a:ea typeface="Roboto Slab"/>
          <a:cs typeface="Roboto Slab"/>
          <a:sym typeface="Roboto Slab"/>
        </a:defRPr>
      </a:lvl1pPr>
      <a:lvl2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Roboto Slab"/>
          <a:ea typeface="Roboto Slab"/>
          <a:cs typeface="Roboto Slab"/>
          <a:sym typeface="Roboto Slab"/>
        </a:defRPr>
      </a:lvl2pPr>
      <a:lvl3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Roboto Slab"/>
          <a:ea typeface="Roboto Slab"/>
          <a:cs typeface="Roboto Slab"/>
          <a:sym typeface="Roboto Slab"/>
        </a:defRPr>
      </a:lvl3pPr>
      <a:lvl4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Roboto Slab"/>
          <a:ea typeface="Roboto Slab"/>
          <a:cs typeface="Roboto Slab"/>
          <a:sym typeface="Roboto Slab"/>
        </a:defRPr>
      </a:lvl4pPr>
      <a:lvl5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Roboto Slab"/>
          <a:ea typeface="Roboto Slab"/>
          <a:cs typeface="Roboto Slab"/>
          <a:sym typeface="Roboto Slab"/>
        </a:defRPr>
      </a:lvl5pPr>
      <a:lvl6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Roboto Slab"/>
          <a:ea typeface="Roboto Slab"/>
          <a:cs typeface="Roboto Slab"/>
          <a:sym typeface="Roboto Slab"/>
        </a:defRPr>
      </a:lvl6pPr>
      <a:lvl7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Roboto Slab"/>
          <a:ea typeface="Roboto Slab"/>
          <a:cs typeface="Roboto Slab"/>
          <a:sym typeface="Roboto Slab"/>
        </a:defRPr>
      </a:lvl7pPr>
      <a:lvl8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Roboto Slab"/>
          <a:ea typeface="Roboto Slab"/>
          <a:cs typeface="Roboto Slab"/>
          <a:sym typeface="Roboto Slab"/>
        </a:defRPr>
      </a:lvl8pPr>
      <a:lvl9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Roboto Slab"/>
          <a:ea typeface="Roboto Slab"/>
          <a:cs typeface="Roboto Slab"/>
          <a:sym typeface="Roboto Slab"/>
        </a:defRPr>
      </a:lvl9pPr>
    </p:titleStyle>
    <p:bodyStyle>
      <a:lvl1pPr marL="457200" marR="0" indent="-342900"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1pPr>
      <a:lvl2pPr marL="10051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2pPr>
      <a:lvl3pPr marL="14623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3pPr>
      <a:lvl4pPr marL="19195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4pPr>
      <a:lvl5pPr marL="23767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5pPr>
      <a:lvl6pPr marL="28339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6pPr>
      <a:lvl7pPr marL="32911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7pPr>
      <a:lvl8pPr marL="37483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8pPr>
      <a:lvl9pPr marL="42055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ephi.org/users/download/"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github.com/COVID-19-CTI-LEAGUE/PRIVATE_DISINFORMATION/tree/master/data_collection" TargetMode="External"/><Relationship Id="rId4" Type="http://schemas.openxmlformats.org/officeDocument/2006/relationships/image" Target="../media/image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medium.com/the-mission/deconstructing-data-science-breaking-the-complex-craft-into-its-simplest-parts-15b15420df21"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Google Shape;83;p17"/>
          <p:cNvSpPr txBox="1"/>
          <p:nvPr>
            <p:ph type="ctrTitle"/>
          </p:nvPr>
        </p:nvSpPr>
        <p:spPr>
          <a:xfrm>
            <a:off x="1680302" y="1188925"/>
            <a:ext cx="5783401" cy="1457401"/>
          </a:xfrm>
          <a:prstGeom prst="rect">
            <a:avLst/>
          </a:prstGeom>
        </p:spPr>
        <p:txBody>
          <a:bodyPr/>
          <a:lstStyle/>
          <a:p>
            <a:pPr/>
            <a:r>
              <a:t>CTI League</a:t>
            </a:r>
          </a:p>
          <a:p>
            <a:pPr/>
            <a:r>
              <a:t>Disinformation</a:t>
            </a:r>
          </a:p>
        </p:txBody>
      </p:sp>
      <p:sp>
        <p:nvSpPr>
          <p:cNvPr id="160" name="Google Shape;84;p17"/>
          <p:cNvSpPr txBox="1"/>
          <p:nvPr>
            <p:ph type="subTitle" sz="quarter" idx="1"/>
          </p:nvPr>
        </p:nvSpPr>
        <p:spPr>
          <a:xfrm>
            <a:off x="1680302" y="3049449"/>
            <a:ext cx="5783401" cy="909001"/>
          </a:xfrm>
          <a:prstGeom prst="rect">
            <a:avLst/>
          </a:prstGeom>
        </p:spPr>
        <p:txBody>
          <a:bodyPr/>
          <a:lstStyle/>
          <a:p>
            <a:pPr marL="0" indent="0" defTabSz="658368">
              <a:defRPr sz="1728"/>
            </a:pPr>
            <a:r>
              <a:t>2020-07-11</a:t>
            </a:r>
          </a:p>
          <a:p>
            <a:pPr marL="0" indent="0" defTabSz="658368">
              <a:defRPr sz="1728"/>
            </a:pPr>
            <a:r>
              <a:t>Data Science 4 Disinfo Response: Relationships as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Google Shape;138;p26"/>
          <p:cNvSpPr txBox="1"/>
          <p:nvPr>
            <p:ph type="title"/>
          </p:nvPr>
        </p:nvSpPr>
        <p:spPr>
          <a:xfrm>
            <a:off x="387899" y="180574"/>
            <a:ext cx="8368202" cy="686102"/>
          </a:xfrm>
          <a:prstGeom prst="rect">
            <a:avLst/>
          </a:prstGeom>
        </p:spPr>
        <p:txBody>
          <a:bodyPr/>
          <a:lstStyle/>
          <a:p>
            <a:pPr/>
            <a:r>
              <a:t>Image and video similarity</a:t>
            </a:r>
          </a:p>
        </p:txBody>
      </p:sp>
      <p:pic>
        <p:nvPicPr>
          <p:cNvPr id="204" name="Google Shape;139;p26" descr="Google Shape;139;p26"/>
          <p:cNvPicPr>
            <a:picLocks noChangeAspect="1"/>
          </p:cNvPicPr>
          <p:nvPr/>
        </p:nvPicPr>
        <p:blipFill>
          <a:blip r:embed="rId3">
            <a:extLst/>
          </a:blip>
          <a:stretch>
            <a:fillRect/>
          </a:stretch>
        </p:blipFill>
        <p:spPr>
          <a:xfrm>
            <a:off x="2662250" y="929725"/>
            <a:ext cx="4177799" cy="3908975"/>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Google Shape;144;p27"/>
          <p:cNvSpPr txBox="1"/>
          <p:nvPr>
            <p:ph type="title"/>
          </p:nvPr>
        </p:nvSpPr>
        <p:spPr>
          <a:xfrm>
            <a:off x="387899" y="458024"/>
            <a:ext cx="8368202" cy="686102"/>
          </a:xfrm>
          <a:prstGeom prst="rect">
            <a:avLst/>
          </a:prstGeom>
        </p:spPr>
        <p:txBody>
          <a:bodyPr/>
          <a:lstStyle/>
          <a:p>
            <a:pPr/>
            <a:r>
              <a:t>We already look at these relationships:</a:t>
            </a:r>
          </a:p>
        </p:txBody>
      </p:sp>
      <p:sp>
        <p:nvSpPr>
          <p:cNvPr id="209" name="Google Shape;145;p27"/>
          <p:cNvSpPr txBox="1"/>
          <p:nvPr>
            <p:ph type="body" idx="1"/>
          </p:nvPr>
        </p:nvSpPr>
        <p:spPr>
          <a:xfrm>
            <a:off x="387899" y="1489823"/>
            <a:ext cx="8368202" cy="3078902"/>
          </a:xfrm>
          <a:prstGeom prst="rect">
            <a:avLst/>
          </a:prstGeom>
        </p:spPr>
        <p:txBody>
          <a:bodyPr/>
          <a:lstStyle/>
          <a:p>
            <a:pPr/>
            <a:r>
              <a:t>Social media accounts</a:t>
            </a:r>
          </a:p>
          <a:p>
            <a:pPr/>
            <a:r>
              <a:t>Hashtags</a:t>
            </a:r>
          </a:p>
          <a:p>
            <a:pPr/>
            <a:r>
              <a:t>URLs</a:t>
            </a:r>
          </a:p>
          <a:p>
            <a:pPr/>
            <a:r>
              <a:t>Images</a:t>
            </a:r>
          </a:p>
          <a:p>
            <a:pPr/>
            <a:r>
              <a:t>Text</a:t>
            </a:r>
          </a:p>
          <a:p>
            <a:pPr/>
            <a:r>
              <a:t>Groups</a:t>
            </a:r>
          </a:p>
          <a:p>
            <a:pPr/>
            <a:r>
              <a: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Google Shape;150;p28"/>
          <p:cNvSpPr txBox="1"/>
          <p:nvPr>
            <p:ph type="title"/>
          </p:nvPr>
        </p:nvSpPr>
        <p:spPr>
          <a:xfrm>
            <a:off x="387899" y="167924"/>
            <a:ext cx="8368202" cy="686102"/>
          </a:xfrm>
          <a:prstGeom prst="rect">
            <a:avLst/>
          </a:prstGeom>
        </p:spPr>
        <p:txBody>
          <a:bodyPr/>
          <a:lstStyle/>
          <a:p>
            <a:pPr/>
            <a:r>
              <a:t>Today: Relationships as Networks</a:t>
            </a:r>
          </a:p>
        </p:txBody>
      </p:sp>
      <p:pic>
        <p:nvPicPr>
          <p:cNvPr id="212" name="Google Shape;151;p28" descr="Google Shape;151;p28"/>
          <p:cNvPicPr>
            <a:picLocks noChangeAspect="1"/>
          </p:cNvPicPr>
          <p:nvPr/>
        </p:nvPicPr>
        <p:blipFill>
          <a:blip r:embed="rId3">
            <a:extLst/>
          </a:blip>
          <a:stretch>
            <a:fillRect/>
          </a:stretch>
        </p:blipFill>
        <p:spPr>
          <a:xfrm>
            <a:off x="1627949" y="1144125"/>
            <a:ext cx="5712651" cy="351635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Google Shape;156;p29"/>
          <p:cNvSpPr txBox="1"/>
          <p:nvPr>
            <p:ph type="title"/>
          </p:nvPr>
        </p:nvSpPr>
        <p:spPr>
          <a:xfrm>
            <a:off x="480750" y="1764950"/>
            <a:ext cx="8222099" cy="907500"/>
          </a:xfrm>
          <a:prstGeom prst="rect">
            <a:avLst/>
          </a:prstGeom>
        </p:spPr>
        <p:txBody>
          <a:bodyPr/>
          <a:lstStyle>
            <a:lvl1pPr defTabSz="896111">
              <a:defRPr sz="4704"/>
            </a:lvl1pPr>
          </a:lstStyle>
          <a:p>
            <a:pPr/>
            <a:r>
              <a:t>Toolset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Google Shape;161;p30"/>
          <p:cNvSpPr txBox="1"/>
          <p:nvPr>
            <p:ph type="title"/>
          </p:nvPr>
        </p:nvSpPr>
        <p:spPr>
          <a:xfrm>
            <a:off x="387899" y="218399"/>
            <a:ext cx="8368202" cy="686102"/>
          </a:xfrm>
          <a:prstGeom prst="rect">
            <a:avLst/>
          </a:prstGeom>
        </p:spPr>
        <p:txBody>
          <a:bodyPr/>
          <a:lstStyle/>
          <a:p>
            <a:pPr/>
            <a:r>
              <a:t>Common Tools</a:t>
            </a:r>
          </a:p>
        </p:txBody>
      </p:sp>
      <p:sp>
        <p:nvSpPr>
          <p:cNvPr id="219" name="Google Shape;162;p30"/>
          <p:cNvSpPr txBox="1"/>
          <p:nvPr>
            <p:ph type="body" sz="half" idx="1"/>
          </p:nvPr>
        </p:nvSpPr>
        <p:spPr>
          <a:xfrm>
            <a:off x="905024" y="1022474"/>
            <a:ext cx="3572702" cy="3546301"/>
          </a:xfrm>
          <a:prstGeom prst="rect">
            <a:avLst/>
          </a:prstGeom>
        </p:spPr>
        <p:txBody>
          <a:bodyPr/>
          <a:lstStyle/>
          <a:p>
            <a:pPr marL="0" indent="0">
              <a:buSzTx/>
              <a:buNone/>
            </a:pPr>
            <a:r>
              <a:t>Standalone Tools:</a:t>
            </a:r>
          </a:p>
          <a:p>
            <a:pPr>
              <a:spcBef>
                <a:spcPts val="1600"/>
              </a:spcBef>
            </a:pPr>
            <a:r>
              <a:t>Gephi</a:t>
            </a:r>
          </a:p>
          <a:p>
            <a:pPr/>
            <a:r>
              <a:t>NodeXL</a:t>
            </a:r>
          </a:p>
          <a:p>
            <a:pPr/>
            <a:r>
              <a:t>Cytoscape</a:t>
            </a:r>
          </a:p>
          <a:p>
            <a:pPr/>
            <a:r>
              <a:t>(NetMiner)</a:t>
            </a:r>
          </a:p>
          <a:p>
            <a:pPr/>
            <a:r>
              <a:t>D3.js</a:t>
            </a:r>
          </a:p>
        </p:txBody>
      </p:sp>
      <p:sp>
        <p:nvSpPr>
          <p:cNvPr id="220" name="Google Shape;163;p30"/>
          <p:cNvSpPr txBox="1"/>
          <p:nvPr/>
        </p:nvSpPr>
        <p:spPr>
          <a:xfrm>
            <a:off x="4790674" y="1022474"/>
            <a:ext cx="3572702" cy="3546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lnSpc>
                <a:spcPct val="115000"/>
              </a:lnSpc>
              <a:defRPr sz="1800">
                <a:latin typeface="Roboto"/>
                <a:ea typeface="Roboto"/>
                <a:cs typeface="Roboto"/>
                <a:sym typeface="Roboto"/>
              </a:defRPr>
            </a:pPr>
            <a:r>
              <a:t>Python libraries:</a:t>
            </a:r>
          </a:p>
          <a:p>
            <a:pPr marL="457200" indent="-342900">
              <a:lnSpc>
                <a:spcPct val="115000"/>
              </a:lnSpc>
              <a:spcBef>
                <a:spcPts val="1600"/>
              </a:spcBef>
              <a:buClr>
                <a:srgbClr val="FFFFFF"/>
              </a:buClr>
              <a:buSzPts val="1800"/>
              <a:buFont typeface="Helvetica"/>
              <a:buChar char="●"/>
              <a:defRPr sz="1800">
                <a:latin typeface="Roboto"/>
                <a:ea typeface="Roboto"/>
                <a:cs typeface="Roboto"/>
                <a:sym typeface="Roboto"/>
              </a:defRPr>
            </a:pPr>
            <a:r>
              <a:t>NetworkX</a:t>
            </a:r>
          </a:p>
          <a:p>
            <a:pPr marL="457200" indent="-342900">
              <a:lnSpc>
                <a:spcPct val="115000"/>
              </a:lnSpc>
              <a:buClr>
                <a:srgbClr val="FFFFFF"/>
              </a:buClr>
              <a:buSzPts val="1800"/>
              <a:buFont typeface="Helvetica"/>
              <a:buChar char="●"/>
              <a:defRPr sz="1800">
                <a:latin typeface="Roboto"/>
                <a:ea typeface="Roboto"/>
                <a:cs typeface="Roboto"/>
                <a:sym typeface="Roboto"/>
              </a:defRPr>
            </a:pPr>
            <a:r>
              <a:t>Matplotlib</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Google Shape;168;p31"/>
          <p:cNvSpPr txBox="1"/>
          <p:nvPr>
            <p:ph type="title"/>
          </p:nvPr>
        </p:nvSpPr>
        <p:spPr>
          <a:xfrm>
            <a:off x="460950" y="2366528"/>
            <a:ext cx="8222099" cy="1401602"/>
          </a:xfrm>
          <a:prstGeom prst="rect">
            <a:avLst/>
          </a:prstGeom>
        </p:spPr>
        <p:txBody>
          <a:bodyPr/>
          <a:lstStyle/>
          <a:p>
            <a:pPr defTabSz="685800">
              <a:defRPr sz="3600"/>
            </a:pPr>
            <a:r>
              <a:t>Gephi</a:t>
            </a:r>
          </a:p>
          <a:p>
            <a:pPr defTabSz="685800">
              <a:defRPr sz="2250"/>
            </a:pPr>
            <a:r>
              <a:t>(</a:t>
            </a:r>
            <a:r>
              <a:rPr u="sng">
                <a:solidFill>
                  <a:schemeClr val="accent5"/>
                </a:solidFill>
                <a:uFill>
                  <a:solidFill>
                    <a:schemeClr val="accent5"/>
                  </a:solidFill>
                </a:uFill>
                <a:hlinkClick r:id="rId2" invalidUrl="" action="" tgtFrame="" tooltip="" history="1" highlightClick="0" endSnd="0"/>
              </a:rPr>
              <a:t>https://gephi.org/users/download/</a:t>
            </a:r>
            <a:r>
              <a:t>)</a:t>
            </a:r>
          </a:p>
          <a:p>
            <a:pPr defTabSz="685800">
              <a:defRPr sz="2250"/>
            </a:pPr>
            <a:r>
              <a:t>Exploring networks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Google Shape;173;p32"/>
          <p:cNvSpPr txBox="1"/>
          <p:nvPr>
            <p:ph type="title"/>
          </p:nvPr>
        </p:nvSpPr>
        <p:spPr>
          <a:xfrm>
            <a:off x="387899" y="458024"/>
            <a:ext cx="8368202" cy="686102"/>
          </a:xfrm>
          <a:prstGeom prst="rect">
            <a:avLst/>
          </a:prstGeom>
        </p:spPr>
        <p:txBody>
          <a:bodyPr/>
          <a:lstStyle/>
          <a:p>
            <a:pPr/>
            <a:r>
              <a:t>First, you’ll need some data… </a:t>
            </a:r>
          </a:p>
        </p:txBody>
      </p:sp>
      <p:sp>
        <p:nvSpPr>
          <p:cNvPr id="227" name="Google Shape;174;p32"/>
          <p:cNvSpPr txBox="1"/>
          <p:nvPr>
            <p:ph type="body" idx="1"/>
          </p:nvPr>
        </p:nvSpPr>
        <p:spPr>
          <a:xfrm>
            <a:off x="151525" y="1262824"/>
            <a:ext cx="8500800" cy="3078901"/>
          </a:xfrm>
          <a:prstGeom prst="rect">
            <a:avLst/>
          </a:prstGeom>
        </p:spPr>
        <p:txBody>
          <a:bodyPr/>
          <a:lstStyle/>
          <a:p>
            <a:pPr>
              <a:buFontTx/>
              <a:buAutoNum type="arabicPeriod" startAt="1"/>
            </a:pPr>
            <a:r>
              <a:t>Get file andypatel_get_data.py from </a:t>
            </a:r>
          </a:p>
          <a:p>
            <a:pPr marL="0" indent="0">
              <a:spcBef>
                <a:spcPts val="1600"/>
              </a:spcBef>
              <a:buSzTx/>
              <a:buNone/>
              <a:defRPr u="sng">
                <a:solidFill>
                  <a:schemeClr val="accent5"/>
                </a:solidFill>
              </a:defRPr>
            </a:pPr>
            <a:r>
              <a:rPr>
                <a:uFill>
                  <a:solidFill>
                    <a:schemeClr val="accent5"/>
                  </a:solidFill>
                </a:uFill>
                <a:hlinkClick r:id="rId3" invalidUrl="" action="" tgtFrame="" tooltip="" history="1" highlightClick="0" endSnd="0"/>
              </a:rPr>
              <a:t>https://github.com/COVID-19-CTI-LEAGUE/PRIVATE_DISINFORMATION/tree/master/data_collection</a:t>
            </a:r>
          </a:p>
          <a:p>
            <a:pPr>
              <a:spcBef>
                <a:spcPts val="1600"/>
              </a:spcBef>
              <a:buFontTx/>
              <a:buAutoNum type="arabicPeriod" startAt="1"/>
            </a:pPr>
            <a:r>
              <a:t>In terminal window, type:</a:t>
            </a:r>
          </a:p>
          <a:p>
            <a:pPr marL="0" indent="0">
              <a:spcBef>
                <a:spcPts val="1600"/>
              </a:spcBef>
              <a:buSzTx/>
              <a:buNone/>
            </a:pPr>
            <a:r>
              <a:t>python andypatel_get_data.py ctileague</a:t>
            </a:r>
          </a:p>
        </p:txBody>
      </p:sp>
      <p:pic>
        <p:nvPicPr>
          <p:cNvPr id="228" name="Google Shape;175;p32" descr="Google Shape;175;p32"/>
          <p:cNvPicPr>
            <a:picLocks noChangeAspect="1"/>
          </p:cNvPicPr>
          <p:nvPr/>
        </p:nvPicPr>
        <p:blipFill>
          <a:blip r:embed="rId4">
            <a:extLst/>
          </a:blip>
          <a:stretch>
            <a:fillRect/>
          </a:stretch>
        </p:blipFill>
        <p:spPr>
          <a:xfrm>
            <a:off x="4976874" y="2788899"/>
            <a:ext cx="3926453" cy="208035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Google Shape;180;p33"/>
          <p:cNvSpPr txBox="1"/>
          <p:nvPr>
            <p:ph type="title"/>
          </p:nvPr>
        </p:nvSpPr>
        <p:spPr>
          <a:xfrm>
            <a:off x="387899" y="193174"/>
            <a:ext cx="8368202" cy="686102"/>
          </a:xfrm>
          <a:prstGeom prst="rect">
            <a:avLst/>
          </a:prstGeom>
        </p:spPr>
        <p:txBody>
          <a:bodyPr/>
          <a:lstStyle/>
          <a:p>
            <a:pPr/>
            <a:r>
              <a:t>That created some Gephi input files… </a:t>
            </a:r>
          </a:p>
        </p:txBody>
      </p:sp>
      <p:sp>
        <p:nvSpPr>
          <p:cNvPr id="233" name="Google Shape;181;p33"/>
          <p:cNvSpPr txBox="1"/>
          <p:nvPr>
            <p:ph type="body" sz="half" idx="1"/>
          </p:nvPr>
        </p:nvSpPr>
        <p:spPr>
          <a:xfrm>
            <a:off x="387899" y="1071273"/>
            <a:ext cx="8214002" cy="1906199"/>
          </a:xfrm>
          <a:prstGeom prst="rect">
            <a:avLst/>
          </a:prstGeom>
        </p:spPr>
        <p:txBody>
          <a:bodyPr/>
          <a:lstStyle/>
          <a:p>
            <a:pPr marL="0" indent="0">
              <a:buSzTx/>
              <a:buNone/>
            </a:pPr>
            <a:r>
              <a:t>User-user: counts replies, retweets, quotes, mentions</a:t>
            </a:r>
          </a:p>
          <a:p>
            <a:pPr marL="0" indent="0">
              <a:spcBef>
                <a:spcPts val="1600"/>
              </a:spcBef>
              <a:buSzTx/>
              <a:buNone/>
            </a:pPr>
            <a:r>
              <a:t>Hashtag-hashtag: counts co-occurrences</a:t>
            </a:r>
          </a:p>
          <a:p>
            <a:pPr marL="0" indent="0">
              <a:spcBef>
                <a:spcPts val="1600"/>
              </a:spcBef>
              <a:buSzTx/>
              <a:buNone/>
            </a:pPr>
            <a:r>
              <a:t>User-hashtag: counts hashtag use</a:t>
            </a:r>
          </a:p>
        </p:txBody>
      </p:sp>
      <p:pic>
        <p:nvPicPr>
          <p:cNvPr id="234" name="Google Shape;182;p33" descr="Google Shape;182;p33"/>
          <p:cNvPicPr>
            <a:picLocks noChangeAspect="1"/>
          </p:cNvPicPr>
          <p:nvPr/>
        </p:nvPicPr>
        <p:blipFill>
          <a:blip r:embed="rId2">
            <a:extLst/>
          </a:blip>
          <a:stretch>
            <a:fillRect/>
          </a:stretch>
        </p:blipFill>
        <p:spPr>
          <a:xfrm>
            <a:off x="387899" y="2977483"/>
            <a:ext cx="8368202" cy="174524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Google Shape;187;p34"/>
          <p:cNvSpPr txBox="1"/>
          <p:nvPr>
            <p:ph type="title"/>
          </p:nvPr>
        </p:nvSpPr>
        <p:spPr>
          <a:xfrm>
            <a:off x="387899" y="167949"/>
            <a:ext cx="8368202" cy="686102"/>
          </a:xfrm>
          <a:prstGeom prst="rect">
            <a:avLst/>
          </a:prstGeom>
        </p:spPr>
        <p:txBody>
          <a:bodyPr/>
          <a:lstStyle/>
          <a:p>
            <a:pPr/>
            <a:r>
              <a:t>Go Look at that with Gephi (from BigBook)</a:t>
            </a:r>
          </a:p>
        </p:txBody>
      </p:sp>
      <p:sp>
        <p:nvSpPr>
          <p:cNvPr id="237" name="Google Shape;188;p34"/>
          <p:cNvSpPr txBox="1"/>
          <p:nvPr>
            <p:ph type="body" idx="1"/>
          </p:nvPr>
        </p:nvSpPr>
        <p:spPr>
          <a:xfrm>
            <a:off x="387899" y="854050"/>
            <a:ext cx="8368202" cy="4040400"/>
          </a:xfrm>
          <a:prstGeom prst="rect">
            <a:avLst/>
          </a:prstGeom>
        </p:spPr>
        <p:txBody>
          <a:bodyPr/>
          <a:lstStyle/>
          <a:p>
            <a:pPr marL="448055" indent="-311150" defTabSz="896111">
              <a:buSzPts val="1300"/>
              <a:defRPr sz="1372"/>
            </a:pPr>
            <a:r>
              <a:t>Start Gephi. Click on top menu&gt;file&gt;“import spreadsheet”. Grab User_user_graph.csv - use all defaults</a:t>
            </a:r>
          </a:p>
          <a:p>
            <a:pPr marL="448055" indent="-311150" defTabSz="896111">
              <a:spcBef>
                <a:spcPts val="1500"/>
              </a:spcBef>
              <a:buSzPts val="1300"/>
              <a:defRPr sz="1372"/>
            </a:pPr>
            <a:r>
              <a:t>Top menu: Go to data laboratory, “copy data to another column”, click ‘id’, click okay.</a:t>
            </a:r>
          </a:p>
          <a:p>
            <a:pPr marL="448055" indent="-311150" defTabSz="896111">
              <a:spcBef>
                <a:spcPts val="1500"/>
              </a:spcBef>
              <a:buSzPts val="1300"/>
              <a:defRPr sz="1372"/>
            </a:pPr>
            <a:r>
              <a:t>Go to overview. RHS: Run modularity algorithm, using defaults</a:t>
            </a:r>
          </a:p>
          <a:p>
            <a:pPr marL="448055" indent="-311150" defTabSz="896111">
              <a:spcBef>
                <a:spcPts val="1500"/>
              </a:spcBef>
              <a:buSzPts val="1300"/>
              <a:defRPr sz="1372"/>
            </a:pPr>
            <a:r>
              <a:t>RHS: Run average weighted degree algorithm</a:t>
            </a:r>
          </a:p>
          <a:p>
            <a:pPr marL="448055" indent="-311150" defTabSz="896111">
              <a:spcBef>
                <a:spcPts val="1500"/>
              </a:spcBef>
              <a:buSzPts val="1300"/>
              <a:defRPr sz="1372"/>
            </a:pPr>
            <a:r>
              <a:t>LHS: Click color icon, then partition, modularity class. Open palette, generate, unclick “limit number of colors”, preset=intense, generate, okay</a:t>
            </a:r>
          </a:p>
          <a:p>
            <a:pPr marL="448055" indent="-311150" defTabSz="896111">
              <a:spcBef>
                <a:spcPts val="1500"/>
              </a:spcBef>
              <a:buSzPts val="1300"/>
              <a:defRPr sz="1372"/>
            </a:pPr>
            <a:r>
              <a:t>LHS: Select “tt”, ranking, weighted degree, set minsize=0.2, choose 3rd spline, apply</a:t>
            </a:r>
          </a:p>
          <a:p>
            <a:pPr marL="448055" indent="-311150" defTabSz="896111">
              <a:spcBef>
                <a:spcPts val="1500"/>
              </a:spcBef>
              <a:buSzPts val="1300"/>
              <a:defRPr sz="1372"/>
            </a:pPr>
            <a:r>
              <a:t>LHS: Layout: OpenOrd, run. Then forceatlas2, run. Try stronger gravity, and scaling=200</a:t>
            </a:r>
          </a:p>
          <a:p>
            <a:pPr marL="448055" indent="-311150" defTabSz="896111">
              <a:spcBef>
                <a:spcPts val="1500"/>
              </a:spcBef>
              <a:buSzPts val="1300"/>
              <a:defRPr sz="1372"/>
            </a:pPr>
            <a:r>
              <a:t>Top menu: Preview - select “black background”, click “refresh”. Click “Reset zoom”</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Google Shape;193;p35"/>
          <p:cNvSpPr txBox="1"/>
          <p:nvPr>
            <p:ph type="title"/>
          </p:nvPr>
        </p:nvSpPr>
        <p:spPr>
          <a:xfrm>
            <a:off x="387899" y="180549"/>
            <a:ext cx="8368202" cy="686102"/>
          </a:xfrm>
          <a:prstGeom prst="rect">
            <a:avLst/>
          </a:prstGeom>
        </p:spPr>
        <p:txBody>
          <a:bodyPr/>
          <a:lstStyle/>
          <a:p>
            <a:pPr/>
            <a:r>
              <a:t>Erm… yeah… we don’t talk much? </a:t>
            </a:r>
          </a:p>
        </p:txBody>
      </p:sp>
      <p:pic>
        <p:nvPicPr>
          <p:cNvPr id="242" name="Google Shape;194;p35" descr="Google Shape;194;p35"/>
          <p:cNvPicPr>
            <a:picLocks noChangeAspect="1"/>
          </p:cNvPicPr>
          <p:nvPr/>
        </p:nvPicPr>
        <p:blipFill>
          <a:blip r:embed="rId2">
            <a:extLst/>
          </a:blip>
          <a:stretch>
            <a:fillRect/>
          </a:stretch>
        </p:blipFill>
        <p:spPr>
          <a:xfrm>
            <a:off x="2170400" y="866650"/>
            <a:ext cx="4485145" cy="397205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Google Shape;89;p18"/>
          <p:cNvSpPr txBox="1"/>
          <p:nvPr>
            <p:ph type="title"/>
          </p:nvPr>
        </p:nvSpPr>
        <p:spPr>
          <a:xfrm>
            <a:off x="165875" y="172999"/>
            <a:ext cx="8590200" cy="686102"/>
          </a:xfrm>
          <a:prstGeom prst="rect">
            <a:avLst/>
          </a:prstGeom>
        </p:spPr>
        <p:txBody>
          <a:bodyPr/>
          <a:lstStyle/>
          <a:p>
            <a:pPr/>
            <a:r>
              <a:t>Data Science 4 Disinformation Response series</a:t>
            </a:r>
          </a:p>
        </p:txBody>
      </p:sp>
      <p:sp>
        <p:nvSpPr>
          <p:cNvPr id="165" name="Google Shape;90;p18"/>
          <p:cNvSpPr txBox="1"/>
          <p:nvPr>
            <p:ph type="body" idx="1"/>
          </p:nvPr>
        </p:nvSpPr>
        <p:spPr>
          <a:xfrm>
            <a:off x="387899" y="859100"/>
            <a:ext cx="8368202" cy="3709500"/>
          </a:xfrm>
          <a:prstGeom prst="rect">
            <a:avLst/>
          </a:prstGeom>
        </p:spPr>
        <p:txBody>
          <a:bodyPr/>
          <a:lstStyle/>
          <a:p>
            <a:pPr/>
            <a:r>
              <a:t>TBA Introduction to the disinformation team</a:t>
            </a:r>
          </a:p>
          <a:p>
            <a:pPr/>
            <a:r>
              <a:t>2020-05-06 What are we chasing?  Digital harm training</a:t>
            </a:r>
          </a:p>
          <a:p>
            <a:pPr/>
            <a:r>
              <a:t>TBA getting set up for disinformation data science</a:t>
            </a:r>
          </a:p>
          <a:p>
            <a:pPr/>
            <a:r>
              <a:t>2020-05-27 Data sources (process, sources, stores)</a:t>
            </a:r>
          </a:p>
          <a:p>
            <a:pPr/>
            <a:r>
              <a:t>2020-07-04 Disinfo Data Science examples</a:t>
            </a:r>
          </a:p>
          <a:p>
            <a:pPr/>
            <a:r>
              <a:t>TBA Social text analysis</a:t>
            </a:r>
          </a:p>
          <a:p>
            <a:pPr/>
            <a:r>
              <a:t>TBA Image data analysis</a:t>
            </a:r>
          </a:p>
          <a:p>
            <a:pPr>
              <a:defRPr b="1"/>
            </a:pPr>
            <a:r>
              <a:t>2020-07-11 Relationships as data</a:t>
            </a:r>
          </a:p>
          <a:p>
            <a:pPr/>
            <a:r>
              <a:t>TBA Extending your analysis with machine learning skillz</a:t>
            </a:r>
          </a:p>
          <a:p>
            <a:pPr/>
            <a:r>
              <a:t>TBA Communicating results (style, narratives, visualisations)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Google Shape;199;p36"/>
          <p:cNvSpPr txBox="1"/>
          <p:nvPr>
            <p:ph type="title"/>
          </p:nvPr>
        </p:nvSpPr>
        <p:spPr>
          <a:xfrm>
            <a:off x="387899" y="117474"/>
            <a:ext cx="8368202" cy="686102"/>
          </a:xfrm>
          <a:prstGeom prst="rect">
            <a:avLst/>
          </a:prstGeom>
        </p:spPr>
        <p:txBody>
          <a:bodyPr/>
          <a:lstStyle/>
          <a:p>
            <a:pPr/>
            <a:r>
              <a:t>Covid-5G, on the other hand...</a:t>
            </a:r>
          </a:p>
        </p:txBody>
      </p:sp>
      <p:pic>
        <p:nvPicPr>
          <p:cNvPr id="245" name="Google Shape;200;p36" descr="Google Shape;200;p36"/>
          <p:cNvPicPr>
            <a:picLocks noChangeAspect="1"/>
          </p:cNvPicPr>
          <p:nvPr/>
        </p:nvPicPr>
        <p:blipFill>
          <a:blip r:embed="rId3">
            <a:extLst/>
          </a:blip>
          <a:stretch>
            <a:fillRect/>
          </a:stretch>
        </p:blipFill>
        <p:spPr>
          <a:xfrm>
            <a:off x="2246049" y="803574"/>
            <a:ext cx="4299977" cy="417022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Google Shape;205;p37"/>
          <p:cNvSpPr txBox="1"/>
          <p:nvPr>
            <p:ph type="title"/>
          </p:nvPr>
        </p:nvSpPr>
        <p:spPr>
          <a:xfrm>
            <a:off x="460950" y="1994643"/>
            <a:ext cx="8222099" cy="1401601"/>
          </a:xfrm>
          <a:prstGeom prst="rect">
            <a:avLst/>
          </a:prstGeom>
        </p:spPr>
        <p:txBody>
          <a:bodyPr/>
          <a:lstStyle/>
          <a:p>
            <a:pPr/>
            <a:r>
              <a:t>NetworkX</a:t>
            </a:r>
          </a:p>
          <a:p>
            <a:pPr>
              <a:defRPr sz="3000"/>
            </a:pPr>
            <a:r>
              <a:t>Understanding networks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Google Shape;210;p38"/>
          <p:cNvSpPr txBox="1"/>
          <p:nvPr>
            <p:ph type="title"/>
          </p:nvPr>
        </p:nvSpPr>
        <p:spPr>
          <a:xfrm>
            <a:off x="387899" y="242874"/>
            <a:ext cx="8368202" cy="686102"/>
          </a:xfrm>
          <a:prstGeom prst="rect">
            <a:avLst/>
          </a:prstGeom>
        </p:spPr>
        <p:txBody>
          <a:bodyPr/>
          <a:lstStyle/>
          <a:p>
            <a:pPr/>
            <a:r>
              <a:t>Network representation: diagram</a:t>
            </a:r>
          </a:p>
        </p:txBody>
      </p:sp>
      <p:pic>
        <p:nvPicPr>
          <p:cNvPr id="252" name="Google Shape;211;p38" descr="Google Shape;211;p38"/>
          <p:cNvPicPr>
            <a:picLocks noChangeAspect="1"/>
          </p:cNvPicPr>
          <p:nvPr/>
        </p:nvPicPr>
        <p:blipFill>
          <a:blip r:embed="rId3">
            <a:extLst/>
          </a:blip>
          <a:stretch>
            <a:fillRect/>
          </a:stretch>
        </p:blipFill>
        <p:spPr>
          <a:xfrm>
            <a:off x="1428525" y="1059875"/>
            <a:ext cx="5650301" cy="366182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Google Shape;216;p39"/>
          <p:cNvSpPr txBox="1"/>
          <p:nvPr>
            <p:ph type="title"/>
          </p:nvPr>
        </p:nvSpPr>
        <p:spPr>
          <a:xfrm>
            <a:off x="387899" y="458024"/>
            <a:ext cx="8368202" cy="686102"/>
          </a:xfrm>
          <a:prstGeom prst="rect">
            <a:avLst/>
          </a:prstGeom>
        </p:spPr>
        <p:txBody>
          <a:bodyPr/>
          <a:lstStyle/>
          <a:p>
            <a:pPr/>
            <a:r>
              <a:t>Representation: adjacency matrix</a:t>
            </a:r>
          </a:p>
        </p:txBody>
      </p:sp>
      <p:sp>
        <p:nvSpPr>
          <p:cNvPr id="257" name="Google Shape;217;p39"/>
          <p:cNvSpPr txBox="1"/>
          <p:nvPr/>
        </p:nvSpPr>
        <p:spPr>
          <a:xfrm>
            <a:off x="838499" y="1412599"/>
            <a:ext cx="3733501" cy="284237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800"/>
            </a:pPr>
            <a:r>
              <a:t>[[ 0,  1,  1,  1,  0,  0,  0,  0,  0,  1],</a:t>
            </a:r>
          </a:p>
          <a:p>
            <a:pPr>
              <a:defRPr sz="1800"/>
            </a:pPr>
            <a:r>
              <a:t>[ 1,  0,  0,  1,  1,  0,  1,  0,  0,  1],</a:t>
            </a:r>
          </a:p>
          <a:p>
            <a:pPr>
              <a:defRPr sz="1800"/>
            </a:pPr>
            <a:r>
              <a:t>[ 1,  0,  0,  1,  0,  1,  0,  0,  0,  0],</a:t>
            </a:r>
          </a:p>
          <a:p>
            <a:pPr>
              <a:defRPr sz="1800"/>
            </a:pPr>
            <a:r>
              <a:t>[ 1,  1,  1,  0,  1,  1,  1,  0,  0,  0],</a:t>
            </a:r>
          </a:p>
          <a:p>
            <a:pPr>
              <a:defRPr sz="1800"/>
            </a:pPr>
            <a:r>
              <a:t>[ 0,  1,  0,  1,  0,  0,  1,  0,  0,  0],</a:t>
            </a:r>
          </a:p>
          <a:p>
            <a:pPr>
              <a:defRPr sz="1800"/>
            </a:pPr>
            <a:r>
              <a:t>[ 0,  0,  1,  1,  0,  0,  1,  0,  0,  0],</a:t>
            </a:r>
          </a:p>
          <a:p>
            <a:pPr>
              <a:defRPr sz="1800"/>
            </a:pPr>
            <a:r>
              <a:t>[ 0,  1,  0,  1,  1,  1,  0,  0,  0,  0],</a:t>
            </a:r>
          </a:p>
          <a:p>
            <a:pPr>
              <a:defRPr sz="1800"/>
            </a:pPr>
            <a:r>
              <a:t>[ 0,  0,  0,  0,  0,  0,  0,  0,  1,  0],</a:t>
            </a:r>
          </a:p>
          <a:p>
            <a:pPr>
              <a:defRPr sz="1800"/>
            </a:pPr>
            <a:r>
              <a:t>[ 0,  0,  0,  0,  0,  0,  0,  1,  0,  1],</a:t>
            </a:r>
          </a:p>
          <a:p>
            <a:pPr>
              <a:defRPr sz="1800"/>
            </a:pPr>
            <a:r>
              <a:t> 1,  1,  0,  0,  0,  0,  0,  0,  1,  0]]</a:t>
            </a:r>
          </a:p>
        </p:txBody>
      </p:sp>
      <p:pic>
        <p:nvPicPr>
          <p:cNvPr id="258" name="Google Shape;218;p39" descr="Google Shape;218;p39"/>
          <p:cNvPicPr>
            <a:picLocks noChangeAspect="1"/>
          </p:cNvPicPr>
          <p:nvPr/>
        </p:nvPicPr>
        <p:blipFill>
          <a:blip r:embed="rId3">
            <a:extLst/>
          </a:blip>
          <a:stretch>
            <a:fillRect/>
          </a:stretch>
        </p:blipFill>
        <p:spPr>
          <a:xfrm>
            <a:off x="5527199" y="1549924"/>
            <a:ext cx="3153401" cy="204365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Google Shape;223;p40"/>
          <p:cNvSpPr txBox="1"/>
          <p:nvPr>
            <p:ph type="title"/>
          </p:nvPr>
        </p:nvSpPr>
        <p:spPr>
          <a:xfrm>
            <a:off x="387899" y="281449"/>
            <a:ext cx="8368202" cy="686102"/>
          </a:xfrm>
          <a:prstGeom prst="rect">
            <a:avLst/>
          </a:prstGeom>
        </p:spPr>
        <p:txBody>
          <a:bodyPr/>
          <a:lstStyle/>
          <a:p>
            <a:pPr/>
            <a:r>
              <a:t>Representation: Adjacency List</a:t>
            </a:r>
          </a:p>
        </p:txBody>
      </p:sp>
      <p:sp>
        <p:nvSpPr>
          <p:cNvPr id="263" name="Google Shape;224;p40"/>
          <p:cNvSpPr txBox="1"/>
          <p:nvPr/>
        </p:nvSpPr>
        <p:spPr>
          <a:xfrm>
            <a:off x="1160349" y="1324324"/>
            <a:ext cx="3000002" cy="284237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800"/>
            </a:pPr>
            <a:r>
              <a:t>{0: [1, 2, 3, 9], </a:t>
            </a:r>
          </a:p>
          <a:p>
            <a:pPr>
              <a:defRPr sz="1800"/>
            </a:pPr>
            <a:r>
              <a:t>1: [0, 9, 3, 4, 6], </a:t>
            </a:r>
          </a:p>
          <a:p>
            <a:pPr>
              <a:defRPr sz="1800"/>
            </a:pPr>
            <a:r>
              <a:t>2: [0, 3, 5], </a:t>
            </a:r>
          </a:p>
          <a:p>
            <a:pPr>
              <a:defRPr sz="1800"/>
            </a:pPr>
            <a:r>
              <a:t>3: [0, 1, 2, 4, 5, 6], </a:t>
            </a:r>
          </a:p>
          <a:p>
            <a:pPr>
              <a:defRPr sz="1800"/>
            </a:pPr>
            <a:r>
              <a:t>4: [1, 3, 6], </a:t>
            </a:r>
          </a:p>
          <a:p>
            <a:pPr>
              <a:defRPr sz="1800"/>
            </a:pPr>
            <a:r>
              <a:t>5: [2, 3, 6], </a:t>
            </a:r>
          </a:p>
          <a:p>
            <a:pPr>
              <a:defRPr sz="1800"/>
            </a:pPr>
            <a:r>
              <a:t>6: [1, 3, 4, 5], </a:t>
            </a:r>
          </a:p>
          <a:p>
            <a:pPr>
              <a:defRPr sz="1800"/>
            </a:pPr>
            <a:r>
              <a:t>7: [8], </a:t>
            </a:r>
          </a:p>
          <a:p>
            <a:pPr>
              <a:defRPr sz="1800"/>
            </a:pPr>
            <a:r>
              <a:t>8: [9, 7], </a:t>
            </a:r>
          </a:p>
          <a:p>
            <a:pPr>
              <a:defRPr sz="1800"/>
            </a:pPr>
            <a:r>
              <a:t>9: [8, 1, 0]}</a:t>
            </a:r>
          </a:p>
        </p:txBody>
      </p:sp>
      <p:pic>
        <p:nvPicPr>
          <p:cNvPr id="264" name="Google Shape;225;p40" descr="Google Shape;225;p40"/>
          <p:cNvPicPr>
            <a:picLocks noChangeAspect="1"/>
          </p:cNvPicPr>
          <p:nvPr/>
        </p:nvPicPr>
        <p:blipFill>
          <a:blip r:embed="rId3">
            <a:extLst/>
          </a:blip>
          <a:stretch>
            <a:fillRect/>
          </a:stretch>
        </p:blipFill>
        <p:spPr>
          <a:xfrm>
            <a:off x="5527199" y="1549924"/>
            <a:ext cx="3153401" cy="2043652"/>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Google Shape;230;p41"/>
          <p:cNvSpPr txBox="1"/>
          <p:nvPr>
            <p:ph type="title"/>
          </p:nvPr>
        </p:nvSpPr>
        <p:spPr>
          <a:xfrm>
            <a:off x="387899" y="458024"/>
            <a:ext cx="8368202" cy="686102"/>
          </a:xfrm>
          <a:prstGeom prst="rect">
            <a:avLst/>
          </a:prstGeom>
        </p:spPr>
        <p:txBody>
          <a:bodyPr/>
          <a:lstStyle/>
          <a:p>
            <a:pPr/>
            <a:r>
              <a:t>Representation: Edge List</a:t>
            </a:r>
          </a:p>
        </p:txBody>
      </p:sp>
      <p:sp>
        <p:nvSpPr>
          <p:cNvPr id="269" name="Google Shape;231;p41"/>
          <p:cNvSpPr txBox="1"/>
          <p:nvPr/>
        </p:nvSpPr>
        <p:spPr>
          <a:xfrm>
            <a:off x="491875" y="1349524"/>
            <a:ext cx="3607500" cy="124217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800"/>
            </a:pPr>
            <a:r>
              <a:t>{(0,1), (0,2), (0,3), (0,9),</a:t>
            </a:r>
          </a:p>
          <a:p>
            <a:pPr>
              <a:defRPr sz="1800"/>
            </a:pPr>
            <a:r>
              <a:t>(1,3), (1,4), (1,6), (1,9),</a:t>
            </a:r>
          </a:p>
          <a:p>
            <a:pPr>
              <a:defRPr sz="1800"/>
            </a:pPr>
            <a:r>
              <a:t>(2,3), (2,5), (3,4), (3,5), (3,6),</a:t>
            </a:r>
          </a:p>
          <a:p>
            <a:pPr>
              <a:defRPr sz="1800"/>
            </a:pPr>
            <a:r>
              <a:t>(4,6), (5,6), (7,8), (8,9)}</a:t>
            </a:r>
          </a:p>
        </p:txBody>
      </p:sp>
      <p:pic>
        <p:nvPicPr>
          <p:cNvPr id="270" name="Google Shape;232;p41" descr="Google Shape;232;p41"/>
          <p:cNvPicPr>
            <a:picLocks noChangeAspect="1"/>
          </p:cNvPicPr>
          <p:nvPr/>
        </p:nvPicPr>
        <p:blipFill>
          <a:blip r:embed="rId3">
            <a:extLst/>
          </a:blip>
          <a:stretch>
            <a:fillRect/>
          </a:stretch>
        </p:blipFill>
        <p:spPr>
          <a:xfrm>
            <a:off x="5527199" y="1549924"/>
            <a:ext cx="3153401" cy="204365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Google Shape;237;p42"/>
          <p:cNvSpPr txBox="1"/>
          <p:nvPr>
            <p:ph type="title"/>
          </p:nvPr>
        </p:nvSpPr>
        <p:spPr>
          <a:xfrm>
            <a:off x="387899" y="458024"/>
            <a:ext cx="8368202" cy="686102"/>
          </a:xfrm>
          <a:prstGeom prst="rect">
            <a:avLst/>
          </a:prstGeom>
        </p:spPr>
        <p:txBody>
          <a:bodyPr/>
          <a:lstStyle/>
          <a:p>
            <a:pPr/>
            <a:r>
              <a:t>Getting graphs into NetworkX</a:t>
            </a:r>
          </a:p>
        </p:txBody>
      </p:sp>
      <p:sp>
        <p:nvSpPr>
          <p:cNvPr id="275" name="Google Shape;238;p42"/>
          <p:cNvSpPr txBox="1"/>
          <p:nvPr/>
        </p:nvSpPr>
        <p:spPr>
          <a:xfrm>
            <a:off x="457200" y="1295399"/>
            <a:ext cx="6798300" cy="230897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800"/>
            </a:pPr>
            <a:r>
              <a:t>import networkx as nx</a:t>
            </a:r>
          </a:p>
          <a:p>
            <a:pPr>
              <a:defRPr>
                <a:solidFill>
                  <a:srgbClr val="000000"/>
                </a:solidFill>
              </a:defRPr>
            </a:pPr>
            <a:endParaRPr sz="1800"/>
          </a:p>
          <a:p>
            <a:pPr>
              <a:defRPr sz="1800"/>
            </a:pPr>
            <a:r>
              <a:t>edgelist = {(0,1), (0,2), (0,3), (0,5), (0,9), (1,3), (1,4), (1,6), (1,9), (2,3), (2,5), (3,4), (3,5), (3,6), (4,6), (5,6), (7,8), (8,9)}</a:t>
            </a:r>
          </a:p>
          <a:p>
            <a:pPr>
              <a:defRPr>
                <a:solidFill>
                  <a:srgbClr val="000000"/>
                </a:solidFill>
              </a:defRPr>
            </a:pPr>
            <a:endParaRPr sz="1800"/>
          </a:p>
          <a:p>
            <a:pPr>
              <a:defRPr sz="1800"/>
            </a:pPr>
            <a:r>
              <a:t>G = nx.Graph()</a:t>
            </a:r>
          </a:p>
          <a:p>
            <a:pPr>
              <a:defRPr sz="1800"/>
            </a:pPr>
            <a:r>
              <a:t>for edge in edgelist:</a:t>
            </a:r>
          </a:p>
          <a:p>
            <a:pPr>
              <a:defRPr sz="1800"/>
            </a:pPr>
            <a:r>
              <a:t>    G.add_edge(edge[0], edge[1])</a:t>
            </a:r>
          </a:p>
        </p:txBody>
      </p:sp>
      <p:pic>
        <p:nvPicPr>
          <p:cNvPr id="276" name="Google Shape;239;p42" descr="Google Shape;239;p42"/>
          <p:cNvPicPr>
            <a:picLocks noChangeAspect="1"/>
          </p:cNvPicPr>
          <p:nvPr/>
        </p:nvPicPr>
        <p:blipFill>
          <a:blip r:embed="rId3">
            <a:extLst/>
          </a:blip>
          <a:stretch>
            <a:fillRect/>
          </a:stretch>
        </p:blipFill>
        <p:spPr>
          <a:xfrm>
            <a:off x="5498000" y="2761150"/>
            <a:ext cx="3258101" cy="204215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Google Shape;244;p43"/>
          <p:cNvSpPr txBox="1"/>
          <p:nvPr>
            <p:ph type="title"/>
          </p:nvPr>
        </p:nvSpPr>
        <p:spPr>
          <a:xfrm>
            <a:off x="387899" y="218399"/>
            <a:ext cx="8368202" cy="686102"/>
          </a:xfrm>
          <a:prstGeom prst="rect">
            <a:avLst/>
          </a:prstGeom>
        </p:spPr>
        <p:txBody>
          <a:bodyPr/>
          <a:lstStyle/>
          <a:p>
            <a:pPr/>
            <a:r>
              <a:t>Basic Network Analysis</a:t>
            </a:r>
          </a:p>
        </p:txBody>
      </p:sp>
      <p:sp>
        <p:nvSpPr>
          <p:cNvPr id="281" name="Google Shape;245;p43"/>
          <p:cNvSpPr txBox="1"/>
          <p:nvPr>
            <p:ph type="body" idx="1"/>
          </p:nvPr>
        </p:nvSpPr>
        <p:spPr>
          <a:xfrm>
            <a:off x="387899" y="1211650"/>
            <a:ext cx="8368202" cy="3357000"/>
          </a:xfrm>
          <a:prstGeom prst="rect">
            <a:avLst/>
          </a:prstGeom>
        </p:spPr>
        <p:txBody>
          <a:bodyPr/>
          <a:lstStyle/>
          <a:p>
            <a:pPr/>
            <a:r>
              <a:t>Centrality: how important is each node to the network?</a:t>
            </a:r>
          </a:p>
          <a:p>
            <a:pPr/>
            <a:r>
              <a:t>Community detection: what type of groups are there in this network?</a:t>
            </a:r>
          </a:p>
          <a:p>
            <a:pPr/>
            <a:r>
              <a:t>Transmission: how might (information, disease, etc) move across this network?</a:t>
            </a:r>
          </a:p>
          <a:p>
            <a:pPr/>
            <a:r>
              <a:t>Network characteristics: what type of network do we have here?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Google Shape;250;p44"/>
          <p:cNvSpPr txBox="1"/>
          <p:nvPr>
            <p:ph type="title"/>
          </p:nvPr>
        </p:nvSpPr>
        <p:spPr>
          <a:xfrm>
            <a:off x="387899" y="458024"/>
            <a:ext cx="8368202" cy="686102"/>
          </a:xfrm>
          <a:prstGeom prst="rect">
            <a:avLst/>
          </a:prstGeom>
        </p:spPr>
        <p:txBody>
          <a:bodyPr/>
          <a:lstStyle/>
          <a:p>
            <a:pPr/>
            <a:r>
              <a:t>Degree Centrality: who has lots of friends?</a:t>
            </a:r>
          </a:p>
        </p:txBody>
      </p:sp>
      <p:pic>
        <p:nvPicPr>
          <p:cNvPr id="286" name="Google Shape;251;p44" descr="Google Shape;251;p44"/>
          <p:cNvPicPr>
            <a:picLocks noChangeAspect="1"/>
          </p:cNvPicPr>
          <p:nvPr/>
        </p:nvPicPr>
        <p:blipFill>
          <a:blip r:embed="rId3">
            <a:extLst/>
          </a:blip>
          <a:stretch>
            <a:fillRect/>
          </a:stretch>
        </p:blipFill>
        <p:spPr>
          <a:xfrm>
            <a:off x="4242825" y="1501725"/>
            <a:ext cx="4347851" cy="2787351"/>
          </a:xfrm>
          <a:prstGeom prst="rect">
            <a:avLst/>
          </a:prstGeom>
          <a:ln w="12700">
            <a:miter lim="400000"/>
          </a:ln>
        </p:spPr>
      </p:pic>
      <p:sp>
        <p:nvSpPr>
          <p:cNvPr id="287" name="Google Shape;252;p44"/>
          <p:cNvSpPr txBox="1"/>
          <p:nvPr/>
        </p:nvSpPr>
        <p:spPr>
          <a:xfrm>
            <a:off x="126124" y="1347450"/>
            <a:ext cx="3000002" cy="4420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800"/>
            </a:lvl1pPr>
          </a:lstStyle>
          <a:p>
            <a:pPr/>
            <a:r>
              <a:t>nx.degree_centrality(G)</a:t>
            </a:r>
          </a:p>
        </p:txBody>
      </p:sp>
      <p:sp>
        <p:nvSpPr>
          <p:cNvPr id="288" name="Google Shape;253;p44"/>
          <p:cNvSpPr txBox="1"/>
          <p:nvPr/>
        </p:nvSpPr>
        <p:spPr>
          <a:xfrm>
            <a:off x="744150" y="1866625"/>
            <a:ext cx="1589401" cy="233233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300"/>
            </a:pPr>
            <a:r>
              <a:t>3	0.666</a:t>
            </a:r>
          </a:p>
          <a:p>
            <a:pPr>
              <a:lnSpc>
                <a:spcPct val="115000"/>
              </a:lnSpc>
              <a:defRPr sz="1300"/>
            </a:pPr>
            <a:r>
              <a:t>0	0.555</a:t>
            </a:r>
          </a:p>
          <a:p>
            <a:pPr>
              <a:lnSpc>
                <a:spcPct val="115000"/>
              </a:lnSpc>
              <a:defRPr sz="1300"/>
            </a:pPr>
            <a:r>
              <a:t>1	0.555</a:t>
            </a:r>
          </a:p>
          <a:p>
            <a:pPr>
              <a:lnSpc>
                <a:spcPct val="115000"/>
              </a:lnSpc>
              <a:defRPr sz="1300"/>
            </a:pPr>
            <a:r>
              <a:t>5	0.444</a:t>
            </a:r>
          </a:p>
          <a:p>
            <a:pPr>
              <a:lnSpc>
                <a:spcPct val="115000"/>
              </a:lnSpc>
              <a:defRPr sz="1300"/>
            </a:pPr>
            <a:r>
              <a:t>6	0.444</a:t>
            </a:r>
          </a:p>
          <a:p>
            <a:pPr>
              <a:lnSpc>
                <a:spcPct val="115000"/>
              </a:lnSpc>
              <a:defRPr sz="1300"/>
            </a:pPr>
            <a:r>
              <a:t>2	0.333</a:t>
            </a:r>
          </a:p>
          <a:p>
            <a:pPr>
              <a:lnSpc>
                <a:spcPct val="115000"/>
              </a:lnSpc>
              <a:defRPr sz="1300"/>
            </a:pPr>
            <a:r>
              <a:t>4	0.333</a:t>
            </a:r>
          </a:p>
          <a:p>
            <a:pPr>
              <a:lnSpc>
                <a:spcPct val="115000"/>
              </a:lnSpc>
              <a:defRPr sz="1300"/>
            </a:pPr>
            <a:r>
              <a:t>9	0.333</a:t>
            </a:r>
          </a:p>
          <a:p>
            <a:pPr>
              <a:lnSpc>
                <a:spcPct val="115000"/>
              </a:lnSpc>
              <a:defRPr sz="1300"/>
            </a:pPr>
            <a:r>
              <a:t>8	0.222</a:t>
            </a:r>
          </a:p>
          <a:p>
            <a:pPr>
              <a:lnSpc>
                <a:spcPct val="115000"/>
              </a:lnSpc>
              <a:defRPr sz="1300"/>
            </a:pPr>
            <a:r>
              <a:t>7	0.111</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Google Shape;258;p45"/>
          <p:cNvSpPr txBox="1"/>
          <p:nvPr>
            <p:ph type="title"/>
          </p:nvPr>
        </p:nvSpPr>
        <p:spPr>
          <a:xfrm>
            <a:off x="387899" y="458024"/>
            <a:ext cx="8368202" cy="686102"/>
          </a:xfrm>
          <a:prstGeom prst="rect">
            <a:avLst/>
          </a:prstGeom>
        </p:spPr>
        <p:txBody>
          <a:bodyPr/>
          <a:lstStyle/>
          <a:p>
            <a:pPr/>
            <a:r>
              <a:t>Betweenness Centrality: who are the bridges?</a:t>
            </a:r>
          </a:p>
        </p:txBody>
      </p:sp>
      <p:sp>
        <p:nvSpPr>
          <p:cNvPr id="293" name="Google Shape;259;p45"/>
          <p:cNvSpPr txBox="1"/>
          <p:nvPr/>
        </p:nvSpPr>
        <p:spPr>
          <a:xfrm>
            <a:off x="126125" y="1347450"/>
            <a:ext cx="3519000" cy="4420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800"/>
            </a:lvl1pPr>
          </a:lstStyle>
          <a:p>
            <a:pPr/>
            <a:r>
              <a:t>nx.betweenness_centrality(G)</a:t>
            </a:r>
          </a:p>
        </p:txBody>
      </p:sp>
      <p:pic>
        <p:nvPicPr>
          <p:cNvPr id="294" name="Google Shape;260;p45" descr="Google Shape;260;p45"/>
          <p:cNvPicPr>
            <a:picLocks noChangeAspect="1"/>
          </p:cNvPicPr>
          <p:nvPr/>
        </p:nvPicPr>
        <p:blipFill>
          <a:blip r:embed="rId3">
            <a:extLst/>
          </a:blip>
          <a:stretch>
            <a:fillRect/>
          </a:stretch>
        </p:blipFill>
        <p:spPr>
          <a:xfrm>
            <a:off x="4768674" y="1561375"/>
            <a:ext cx="3838576" cy="2476501"/>
          </a:xfrm>
          <a:prstGeom prst="rect">
            <a:avLst/>
          </a:prstGeom>
          <a:ln w="12700">
            <a:miter lim="400000"/>
          </a:ln>
        </p:spPr>
      </p:pic>
      <p:sp>
        <p:nvSpPr>
          <p:cNvPr id="295" name="Google Shape;261;p45"/>
          <p:cNvSpPr txBox="1"/>
          <p:nvPr/>
        </p:nvSpPr>
        <p:spPr>
          <a:xfrm>
            <a:off x="807200" y="1954925"/>
            <a:ext cx="1602000" cy="233233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300"/>
            </a:pPr>
            <a:r>
              <a:t>9	0.38</a:t>
            </a:r>
          </a:p>
          <a:p>
            <a:pPr>
              <a:lnSpc>
                <a:spcPct val="115000"/>
              </a:lnSpc>
              <a:defRPr sz="1300"/>
            </a:pPr>
            <a:r>
              <a:t>0	0.23</a:t>
            </a:r>
          </a:p>
          <a:p>
            <a:pPr>
              <a:lnSpc>
                <a:spcPct val="115000"/>
              </a:lnSpc>
              <a:defRPr sz="1300"/>
            </a:pPr>
            <a:r>
              <a:t>1	0.23</a:t>
            </a:r>
          </a:p>
          <a:p>
            <a:pPr>
              <a:lnSpc>
                <a:spcPct val="115000"/>
              </a:lnSpc>
              <a:defRPr sz="1300"/>
            </a:pPr>
            <a:r>
              <a:t>8	0.22</a:t>
            </a:r>
          </a:p>
          <a:p>
            <a:pPr>
              <a:lnSpc>
                <a:spcPct val="115000"/>
              </a:lnSpc>
              <a:defRPr sz="1300"/>
            </a:pPr>
            <a:r>
              <a:t>3	0.10</a:t>
            </a:r>
          </a:p>
          <a:p>
            <a:pPr>
              <a:lnSpc>
                <a:spcPct val="115000"/>
              </a:lnSpc>
              <a:defRPr sz="1300"/>
            </a:pPr>
            <a:r>
              <a:t>5	0.02</a:t>
            </a:r>
          </a:p>
          <a:p>
            <a:pPr>
              <a:lnSpc>
                <a:spcPct val="115000"/>
              </a:lnSpc>
              <a:defRPr sz="1300"/>
            </a:pPr>
            <a:r>
              <a:t>6	0.02</a:t>
            </a:r>
          </a:p>
          <a:p>
            <a:pPr>
              <a:lnSpc>
                <a:spcPct val="115000"/>
              </a:lnSpc>
              <a:defRPr sz="1300"/>
            </a:pPr>
            <a:r>
              <a:t>2	0.00</a:t>
            </a:r>
          </a:p>
          <a:p>
            <a:pPr>
              <a:lnSpc>
                <a:spcPct val="115000"/>
              </a:lnSpc>
              <a:defRPr sz="1300"/>
            </a:pPr>
            <a:r>
              <a:t>4	0.00</a:t>
            </a:r>
          </a:p>
          <a:p>
            <a:pPr>
              <a:lnSpc>
                <a:spcPct val="115000"/>
              </a:lnSpc>
              <a:defRPr sz="1300"/>
            </a:pPr>
            <a:r>
              <a:t>7	0.00</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Google Shape;95;p19"/>
          <p:cNvSpPr txBox="1"/>
          <p:nvPr>
            <p:ph type="title"/>
          </p:nvPr>
        </p:nvSpPr>
        <p:spPr>
          <a:xfrm>
            <a:off x="387899" y="61174"/>
            <a:ext cx="8368202" cy="686102"/>
          </a:xfrm>
          <a:prstGeom prst="rect">
            <a:avLst/>
          </a:prstGeom>
        </p:spPr>
        <p:txBody>
          <a:bodyPr/>
          <a:lstStyle/>
          <a:p>
            <a:pPr/>
            <a:r>
              <a:t>Recap: Data Science is a Process</a:t>
            </a:r>
          </a:p>
        </p:txBody>
      </p:sp>
      <p:pic>
        <p:nvPicPr>
          <p:cNvPr id="170" name="Google Shape;96;p19" descr="Google Shape;96;p19"/>
          <p:cNvPicPr>
            <a:picLocks noChangeAspect="1"/>
          </p:cNvPicPr>
          <p:nvPr/>
        </p:nvPicPr>
        <p:blipFill>
          <a:blip r:embed="rId3">
            <a:extLst/>
          </a:blip>
          <a:stretch>
            <a:fillRect/>
          </a:stretch>
        </p:blipFill>
        <p:spPr>
          <a:xfrm>
            <a:off x="912500" y="764098"/>
            <a:ext cx="7435851" cy="3807502"/>
          </a:xfrm>
          <a:prstGeom prst="rect">
            <a:avLst/>
          </a:prstGeom>
          <a:ln w="12700">
            <a:miter lim="400000"/>
          </a:ln>
        </p:spPr>
      </p:pic>
      <p:sp>
        <p:nvSpPr>
          <p:cNvPr id="171" name="Google Shape;97;p19"/>
          <p:cNvSpPr txBox="1"/>
          <p:nvPr/>
        </p:nvSpPr>
        <p:spPr>
          <a:xfrm>
            <a:off x="387899" y="4662049"/>
            <a:ext cx="8368202" cy="33068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100" u="sng">
                <a:solidFill>
                  <a:schemeClr val="accent5"/>
                </a:solidFill>
                <a:uFill>
                  <a:solidFill>
                    <a:schemeClr val="accent5"/>
                  </a:solidFill>
                </a:uFill>
                <a:hlinkClick r:id="rId4" invalidUrl="" action="" tgtFrame="" tooltip="" history="1" highlightClick="0" endSnd="0"/>
              </a:defRPr>
            </a:lvl1pPr>
          </a:lstStyle>
          <a:p>
            <a:pPr>
              <a:defRPr>
                <a:uFillTx/>
              </a:defRPr>
            </a:pPr>
            <a:r>
              <a:rPr>
                <a:uFill>
                  <a:solidFill>
                    <a:schemeClr val="accent5"/>
                  </a:solidFill>
                </a:uFill>
                <a:hlinkClick r:id="rId4" invalidUrl="" action="" tgtFrame="" tooltip="" history="1" highlightClick="0" endSnd="0"/>
              </a:rPr>
              <a:t>https://medium.com/the-mission/deconstructing-data-science-breaking-the-complex-craft-into-its-simplest-parts-15b15420df21</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Google Shape;266;p46"/>
          <p:cNvSpPr txBox="1"/>
          <p:nvPr>
            <p:ph type="title"/>
          </p:nvPr>
        </p:nvSpPr>
        <p:spPr>
          <a:xfrm>
            <a:off x="387899" y="458024"/>
            <a:ext cx="8368202" cy="686102"/>
          </a:xfrm>
          <a:prstGeom prst="rect">
            <a:avLst/>
          </a:prstGeom>
        </p:spPr>
        <p:txBody>
          <a:bodyPr/>
          <a:lstStyle/>
          <a:p>
            <a:pPr/>
            <a:r>
              <a:t>Closeness centrality: who are the hubs?</a:t>
            </a:r>
          </a:p>
        </p:txBody>
      </p:sp>
      <p:sp>
        <p:nvSpPr>
          <p:cNvPr id="300" name="Google Shape;267;p46"/>
          <p:cNvSpPr txBox="1"/>
          <p:nvPr/>
        </p:nvSpPr>
        <p:spPr>
          <a:xfrm>
            <a:off x="327924" y="1261249"/>
            <a:ext cx="3355201" cy="44207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800"/>
            </a:lvl1pPr>
          </a:lstStyle>
          <a:p>
            <a:pPr/>
            <a:r>
              <a:t>nx.closeness_centrality(G)</a:t>
            </a:r>
          </a:p>
        </p:txBody>
      </p:sp>
      <p:pic>
        <p:nvPicPr>
          <p:cNvPr id="301" name="Google Shape;268;p46" descr="Google Shape;268;p46"/>
          <p:cNvPicPr>
            <a:picLocks noChangeAspect="1"/>
          </p:cNvPicPr>
          <p:nvPr/>
        </p:nvPicPr>
        <p:blipFill>
          <a:blip r:embed="rId3">
            <a:extLst/>
          </a:blip>
          <a:stretch>
            <a:fillRect/>
          </a:stretch>
        </p:blipFill>
        <p:spPr>
          <a:xfrm>
            <a:off x="4793774" y="1481749"/>
            <a:ext cx="3848101" cy="2466976"/>
          </a:xfrm>
          <a:prstGeom prst="rect">
            <a:avLst/>
          </a:prstGeom>
          <a:ln w="12700">
            <a:miter lim="400000"/>
          </a:ln>
        </p:spPr>
      </p:pic>
      <p:sp>
        <p:nvSpPr>
          <p:cNvPr id="302" name="Google Shape;269;p46"/>
          <p:cNvSpPr txBox="1"/>
          <p:nvPr/>
        </p:nvSpPr>
        <p:spPr>
          <a:xfrm>
            <a:off x="1147724" y="1854024"/>
            <a:ext cx="3000002" cy="23323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300"/>
            </a:pPr>
            <a:r>
              <a:t>0	0.64</a:t>
            </a:r>
          </a:p>
          <a:p>
            <a:pPr>
              <a:lnSpc>
                <a:spcPct val="115000"/>
              </a:lnSpc>
              <a:defRPr sz="1300"/>
            </a:pPr>
            <a:r>
              <a:t>1	0.64</a:t>
            </a:r>
          </a:p>
          <a:p>
            <a:pPr>
              <a:lnSpc>
                <a:spcPct val="115000"/>
              </a:lnSpc>
              <a:defRPr sz="1300"/>
            </a:pPr>
            <a:r>
              <a:t>3	0.60</a:t>
            </a:r>
          </a:p>
          <a:p>
            <a:pPr>
              <a:lnSpc>
                <a:spcPct val="115000"/>
              </a:lnSpc>
              <a:defRPr sz="1300"/>
            </a:pPr>
            <a:r>
              <a:t>9	0.60</a:t>
            </a:r>
          </a:p>
          <a:p>
            <a:pPr>
              <a:lnSpc>
                <a:spcPct val="115000"/>
              </a:lnSpc>
              <a:defRPr sz="1300"/>
            </a:pPr>
            <a:r>
              <a:t>5	0.52</a:t>
            </a:r>
          </a:p>
          <a:p>
            <a:pPr>
              <a:lnSpc>
                <a:spcPct val="115000"/>
              </a:lnSpc>
              <a:defRPr sz="1300"/>
            </a:pPr>
            <a:r>
              <a:t>6	0.52</a:t>
            </a:r>
          </a:p>
          <a:p>
            <a:pPr>
              <a:lnSpc>
                <a:spcPct val="115000"/>
              </a:lnSpc>
              <a:defRPr sz="1300"/>
            </a:pPr>
            <a:r>
              <a:t>2	0.50</a:t>
            </a:r>
          </a:p>
          <a:p>
            <a:pPr>
              <a:lnSpc>
                <a:spcPct val="115000"/>
              </a:lnSpc>
              <a:defRPr sz="1300"/>
            </a:pPr>
            <a:r>
              <a:t>4	0.50</a:t>
            </a:r>
          </a:p>
          <a:p>
            <a:pPr>
              <a:lnSpc>
                <a:spcPct val="115000"/>
              </a:lnSpc>
              <a:defRPr sz="1300"/>
            </a:pPr>
            <a:r>
              <a:t>8	0.42</a:t>
            </a:r>
          </a:p>
          <a:p>
            <a:pPr>
              <a:lnSpc>
                <a:spcPct val="115000"/>
              </a:lnSpc>
              <a:defRPr sz="1300"/>
            </a:pPr>
            <a:r>
              <a:t>7	0.31</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Google Shape;274;p47"/>
          <p:cNvSpPr txBox="1"/>
          <p:nvPr>
            <p:ph type="title"/>
          </p:nvPr>
        </p:nvSpPr>
        <p:spPr>
          <a:xfrm>
            <a:off x="265050" y="458024"/>
            <a:ext cx="8790900" cy="686102"/>
          </a:xfrm>
          <a:prstGeom prst="rect">
            <a:avLst/>
          </a:prstGeom>
        </p:spPr>
        <p:txBody>
          <a:bodyPr/>
          <a:lstStyle/>
          <a:p>
            <a:pPr/>
            <a:r>
              <a:t>Eigenvalue centrality: who has most influence?</a:t>
            </a:r>
          </a:p>
        </p:txBody>
      </p:sp>
      <p:sp>
        <p:nvSpPr>
          <p:cNvPr id="307" name="Google Shape;275;p47"/>
          <p:cNvSpPr txBox="1"/>
          <p:nvPr/>
        </p:nvSpPr>
        <p:spPr>
          <a:xfrm>
            <a:off x="479275" y="1223425"/>
            <a:ext cx="3203701" cy="4420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800"/>
            </a:lvl1pPr>
          </a:lstStyle>
          <a:p>
            <a:pPr/>
            <a:r>
              <a:t>nx.eigenvector_centrality(G)</a:t>
            </a:r>
          </a:p>
        </p:txBody>
      </p:sp>
      <p:pic>
        <p:nvPicPr>
          <p:cNvPr id="308" name="Google Shape;276;p47" descr="Google Shape;276;p47"/>
          <p:cNvPicPr>
            <a:picLocks noChangeAspect="1"/>
          </p:cNvPicPr>
          <p:nvPr/>
        </p:nvPicPr>
        <p:blipFill>
          <a:blip r:embed="rId3">
            <a:extLst/>
          </a:blip>
          <a:stretch>
            <a:fillRect/>
          </a:stretch>
        </p:blipFill>
        <p:spPr>
          <a:xfrm>
            <a:off x="4856824" y="1595250"/>
            <a:ext cx="3848101" cy="2476501"/>
          </a:xfrm>
          <a:prstGeom prst="rect">
            <a:avLst/>
          </a:prstGeom>
          <a:ln w="12700">
            <a:miter lim="400000"/>
          </a:ln>
        </p:spPr>
      </p:pic>
      <p:sp>
        <p:nvSpPr>
          <p:cNvPr id="309" name="Google Shape;277;p47"/>
          <p:cNvSpPr txBox="1"/>
          <p:nvPr/>
        </p:nvSpPr>
        <p:spPr>
          <a:xfrm>
            <a:off x="895474" y="1841399"/>
            <a:ext cx="1501202" cy="23323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300"/>
            </a:pPr>
            <a:r>
              <a:t>3	0.48</a:t>
            </a:r>
          </a:p>
          <a:p>
            <a:pPr>
              <a:lnSpc>
                <a:spcPct val="115000"/>
              </a:lnSpc>
              <a:defRPr sz="1300"/>
            </a:pPr>
            <a:r>
              <a:t>0	0.39</a:t>
            </a:r>
          </a:p>
          <a:p>
            <a:pPr>
              <a:lnSpc>
                <a:spcPct val="115000"/>
              </a:lnSpc>
              <a:defRPr sz="1300"/>
            </a:pPr>
            <a:r>
              <a:t>1	0.39</a:t>
            </a:r>
          </a:p>
          <a:p>
            <a:pPr>
              <a:lnSpc>
                <a:spcPct val="115000"/>
              </a:lnSpc>
              <a:defRPr sz="1300"/>
            </a:pPr>
            <a:r>
              <a:t>5	0.35</a:t>
            </a:r>
          </a:p>
          <a:p>
            <a:pPr>
              <a:lnSpc>
                <a:spcPct val="115000"/>
              </a:lnSpc>
              <a:defRPr sz="1300"/>
            </a:pPr>
            <a:r>
              <a:t>6	0.35</a:t>
            </a:r>
          </a:p>
          <a:p>
            <a:pPr>
              <a:lnSpc>
                <a:spcPct val="115000"/>
              </a:lnSpc>
              <a:defRPr sz="1300"/>
            </a:pPr>
            <a:r>
              <a:t>2	0.28</a:t>
            </a:r>
          </a:p>
          <a:p>
            <a:pPr>
              <a:lnSpc>
                <a:spcPct val="115000"/>
              </a:lnSpc>
              <a:defRPr sz="1300"/>
            </a:pPr>
            <a:r>
              <a:t>4	0.28</a:t>
            </a:r>
          </a:p>
          <a:p>
            <a:pPr>
              <a:lnSpc>
                <a:spcPct val="115000"/>
              </a:lnSpc>
              <a:defRPr sz="1300"/>
            </a:pPr>
            <a:r>
              <a:t>9	0.19</a:t>
            </a:r>
          </a:p>
          <a:p>
            <a:pPr>
              <a:lnSpc>
                <a:spcPct val="115000"/>
              </a:lnSpc>
              <a:defRPr sz="1300"/>
            </a:pPr>
            <a:r>
              <a:t>8	0.04</a:t>
            </a:r>
          </a:p>
          <a:p>
            <a:pPr>
              <a:lnSpc>
                <a:spcPct val="115000"/>
              </a:lnSpc>
              <a:defRPr sz="1300"/>
            </a:pPr>
            <a:r>
              <a:t>7	0.01</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Google Shape;282;p48"/>
          <p:cNvSpPr txBox="1"/>
          <p:nvPr>
            <p:ph type="title"/>
          </p:nvPr>
        </p:nvSpPr>
        <p:spPr>
          <a:xfrm>
            <a:off x="387899" y="218399"/>
            <a:ext cx="8368202" cy="686102"/>
          </a:xfrm>
          <a:prstGeom prst="rect">
            <a:avLst/>
          </a:prstGeom>
        </p:spPr>
        <p:txBody>
          <a:bodyPr/>
          <a:lstStyle/>
          <a:p>
            <a:pPr/>
            <a:r>
              <a:t>Communities</a:t>
            </a:r>
          </a:p>
        </p:txBody>
      </p:sp>
      <p:sp>
        <p:nvSpPr>
          <p:cNvPr id="314" name="Google Shape;283;p48"/>
          <p:cNvSpPr txBox="1"/>
          <p:nvPr>
            <p:ph type="body" idx="1"/>
          </p:nvPr>
        </p:nvSpPr>
        <p:spPr>
          <a:xfrm>
            <a:off x="387899" y="1208874"/>
            <a:ext cx="8368202" cy="3572102"/>
          </a:xfrm>
          <a:prstGeom prst="rect">
            <a:avLst/>
          </a:prstGeom>
        </p:spPr>
        <p:txBody>
          <a:bodyPr/>
          <a:lstStyle/>
          <a:p>
            <a:pPr marL="0" indent="0">
              <a:buSzTx/>
              <a:buNone/>
            </a:pPr>
            <a:r>
              <a:t>Communities = groupings within your network. </a:t>
            </a:r>
          </a:p>
          <a:p>
            <a:pPr marL="0" indent="0">
              <a:spcBef>
                <a:spcPts val="1600"/>
              </a:spcBef>
              <a:buSzTx/>
              <a:buNone/>
            </a:pPr>
            <a:r>
              <a:t>Useful for questions like </a:t>
            </a:r>
          </a:p>
          <a:p>
            <a:pPr>
              <a:spcBef>
                <a:spcPts val="1600"/>
              </a:spcBef>
            </a:pPr>
            <a:r>
              <a:t>“how is a network likely to split into groups” and </a:t>
            </a:r>
          </a:p>
          <a:p>
            <a:pPr/>
            <a:r>
              <a:t>“how do I efficiently influence this network”.  </a:t>
            </a:r>
          </a:p>
          <a:p>
            <a:pPr marL="0" indent="0">
              <a:spcBef>
                <a:spcPts val="1600"/>
              </a:spcBef>
              <a:buSzTx/>
              <a:buNone/>
            </a:pPr>
            <a:r>
              <a:t>Note that when we have a community, we can study it as a network in its own right, including finding the most important nodes in it.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Google Shape;288;p49"/>
          <p:cNvSpPr txBox="1"/>
          <p:nvPr>
            <p:ph type="title"/>
          </p:nvPr>
        </p:nvSpPr>
        <p:spPr>
          <a:xfrm>
            <a:off x="387899" y="458024"/>
            <a:ext cx="8368202" cy="686102"/>
          </a:xfrm>
          <a:prstGeom prst="rect">
            <a:avLst/>
          </a:prstGeom>
        </p:spPr>
        <p:txBody>
          <a:bodyPr/>
          <a:lstStyle/>
          <a:p>
            <a:pPr/>
            <a:r>
              <a:t>Communities: Cliques and Cores</a:t>
            </a:r>
          </a:p>
        </p:txBody>
      </p:sp>
      <p:sp>
        <p:nvSpPr>
          <p:cNvPr id="319" name="Google Shape;289;p49"/>
          <p:cNvSpPr txBox="1"/>
          <p:nvPr/>
        </p:nvSpPr>
        <p:spPr>
          <a:xfrm>
            <a:off x="163975" y="1664824"/>
            <a:ext cx="3531600" cy="70877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800"/>
            </a:pPr>
            <a:r>
              <a:t>nx.find_cliques(G)</a:t>
            </a:r>
          </a:p>
          <a:p>
            <a:pPr>
              <a:defRPr sz="1800"/>
            </a:pPr>
            <a:r>
              <a:t>nx.k_clique_communities(G, 2)</a:t>
            </a:r>
          </a:p>
        </p:txBody>
      </p:sp>
      <p:pic>
        <p:nvPicPr>
          <p:cNvPr id="320" name="Google Shape;290;p49" descr="Google Shape;290;p49"/>
          <p:cNvPicPr>
            <a:picLocks noChangeAspect="1"/>
          </p:cNvPicPr>
          <p:nvPr/>
        </p:nvPicPr>
        <p:blipFill>
          <a:blip r:embed="rId3">
            <a:extLst/>
          </a:blip>
          <a:stretch>
            <a:fillRect/>
          </a:stretch>
        </p:blipFill>
        <p:spPr>
          <a:xfrm>
            <a:off x="3796524" y="1325899"/>
            <a:ext cx="5138175" cy="343817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Google Shape;295;p50"/>
          <p:cNvSpPr txBox="1"/>
          <p:nvPr>
            <p:ph type="title"/>
          </p:nvPr>
        </p:nvSpPr>
        <p:spPr>
          <a:xfrm>
            <a:off x="387899" y="458024"/>
            <a:ext cx="8368202" cy="686102"/>
          </a:xfrm>
          <a:prstGeom prst="rect">
            <a:avLst/>
          </a:prstGeom>
        </p:spPr>
        <p:txBody>
          <a:bodyPr/>
          <a:lstStyle/>
          <a:p>
            <a:pPr/>
            <a:r>
              <a:t>Simple contagion: always transmit</a:t>
            </a:r>
          </a:p>
        </p:txBody>
      </p:sp>
      <p:pic>
        <p:nvPicPr>
          <p:cNvPr id="325" name="Google Shape;296;p50" descr="Google Shape;296;p50"/>
          <p:cNvPicPr>
            <a:picLocks noChangeAspect="1"/>
          </p:cNvPicPr>
          <p:nvPr/>
        </p:nvPicPr>
        <p:blipFill>
          <a:blip r:embed="rId3">
            <a:extLst/>
          </a:blip>
          <a:stretch>
            <a:fillRect/>
          </a:stretch>
        </p:blipFill>
        <p:spPr>
          <a:xfrm>
            <a:off x="1817224" y="1372199"/>
            <a:ext cx="4678352" cy="3017927"/>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Google Shape;301;p51"/>
          <p:cNvSpPr txBox="1"/>
          <p:nvPr>
            <p:ph type="title"/>
          </p:nvPr>
        </p:nvSpPr>
        <p:spPr>
          <a:xfrm>
            <a:off x="387899" y="458024"/>
            <a:ext cx="8368202" cy="686102"/>
          </a:xfrm>
          <a:prstGeom prst="rect">
            <a:avLst/>
          </a:prstGeom>
        </p:spPr>
        <p:txBody>
          <a:bodyPr/>
          <a:lstStyle/>
          <a:p>
            <a:pPr/>
            <a:r>
              <a:t>Complex contagion: only transmit sometimes</a:t>
            </a:r>
          </a:p>
        </p:txBody>
      </p:sp>
      <p:pic>
        <p:nvPicPr>
          <p:cNvPr id="330" name="Google Shape;302;p51" descr="Google Shape;302;p51"/>
          <p:cNvPicPr>
            <a:picLocks noChangeAspect="1"/>
          </p:cNvPicPr>
          <p:nvPr/>
        </p:nvPicPr>
        <p:blipFill>
          <a:blip r:embed="rId3">
            <a:extLst/>
          </a:blip>
          <a:stretch>
            <a:fillRect/>
          </a:stretch>
        </p:blipFill>
        <p:spPr>
          <a:xfrm>
            <a:off x="2082100" y="1384799"/>
            <a:ext cx="4754001" cy="3059402"/>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Google Shape;307;p52"/>
          <p:cNvSpPr txBox="1"/>
          <p:nvPr>
            <p:ph type="title"/>
          </p:nvPr>
        </p:nvSpPr>
        <p:spPr>
          <a:xfrm>
            <a:off x="387899" y="256224"/>
            <a:ext cx="8368202" cy="686102"/>
          </a:xfrm>
          <a:prstGeom prst="rect">
            <a:avLst/>
          </a:prstGeom>
        </p:spPr>
        <p:txBody>
          <a:bodyPr/>
          <a:lstStyle/>
          <a:p>
            <a:pPr/>
            <a:r>
              <a:t>Network-level Properties</a:t>
            </a:r>
          </a:p>
        </p:txBody>
      </p:sp>
      <p:sp>
        <p:nvSpPr>
          <p:cNvPr id="335" name="Google Shape;308;p52"/>
          <p:cNvSpPr txBox="1"/>
          <p:nvPr>
            <p:ph type="body" idx="1"/>
          </p:nvPr>
        </p:nvSpPr>
        <p:spPr>
          <a:xfrm>
            <a:off x="387899" y="1312549"/>
            <a:ext cx="8368202" cy="3256202"/>
          </a:xfrm>
          <a:prstGeom prst="rect">
            <a:avLst/>
          </a:prstGeom>
        </p:spPr>
        <p:txBody>
          <a:bodyPr/>
          <a:lstStyle/>
          <a:p>
            <a:pPr/>
            <a:r>
              <a:t>Characteristic path length: average shortest distance between all pairs of nodes</a:t>
            </a:r>
          </a:p>
          <a:p>
            <a:pPr/>
            <a:r>
              <a:t>Clustering coefficient: how likely a network is to contain highly-connected groups</a:t>
            </a:r>
          </a:p>
          <a:p>
            <a:pPr/>
            <a:r>
              <a:t>Degree distribution: histogram of node degrees </a:t>
            </a:r>
          </a:p>
          <a:p>
            <a:pPr/>
            <a:r>
              <a:t>Disconnection</a:t>
            </a:r>
          </a:p>
          <a:p>
            <a:pPr/>
            <a:r>
              <a:t>(Ask [Name Redacted] about scale-free networks)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Google Shape;313;p53"/>
          <p:cNvSpPr txBox="1"/>
          <p:nvPr>
            <p:ph type="title"/>
          </p:nvPr>
        </p:nvSpPr>
        <p:spPr>
          <a:xfrm>
            <a:off x="460950" y="2396216"/>
            <a:ext cx="8222099" cy="907501"/>
          </a:xfrm>
          <a:prstGeom prst="rect">
            <a:avLst/>
          </a:prstGeom>
        </p:spPr>
        <p:txBody>
          <a:bodyPr/>
          <a:lstStyle/>
          <a:p>
            <a:pPr defTabSz="530351">
              <a:defRPr sz="2784"/>
            </a:pPr>
            <a:r>
              <a:t>D3.js</a:t>
            </a:r>
          </a:p>
          <a:p>
            <a:pPr defTabSz="530351">
              <a:defRPr sz="1740"/>
            </a:pPr>
            <a:r>
              <a:t>Visualising networks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Google Shape;318;p54"/>
          <p:cNvSpPr txBox="1"/>
          <p:nvPr>
            <p:ph type="title"/>
          </p:nvPr>
        </p:nvSpPr>
        <p:spPr>
          <a:xfrm>
            <a:off x="387899" y="205774"/>
            <a:ext cx="8368202" cy="686102"/>
          </a:xfrm>
          <a:prstGeom prst="rect">
            <a:avLst/>
          </a:prstGeom>
        </p:spPr>
        <p:txBody>
          <a:bodyPr/>
          <a:lstStyle/>
          <a:p>
            <a:pPr/>
            <a:r>
              <a:t>Force-directed visualisation</a:t>
            </a:r>
          </a:p>
        </p:txBody>
      </p:sp>
      <p:pic>
        <p:nvPicPr>
          <p:cNvPr id="342" name="Google Shape;319;p54" descr="Google Shape;319;p54"/>
          <p:cNvPicPr>
            <a:picLocks noChangeAspect="1"/>
          </p:cNvPicPr>
          <p:nvPr/>
        </p:nvPicPr>
        <p:blipFill>
          <a:blip r:embed="rId3">
            <a:extLst/>
          </a:blip>
          <a:stretch>
            <a:fillRect/>
          </a:stretch>
        </p:blipFill>
        <p:spPr>
          <a:xfrm>
            <a:off x="2267500" y="891875"/>
            <a:ext cx="4051501" cy="402775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Google Shape;324;p55"/>
          <p:cNvSpPr txBox="1"/>
          <p:nvPr>
            <p:ph type="title"/>
          </p:nvPr>
        </p:nvSpPr>
        <p:spPr>
          <a:xfrm>
            <a:off x="387899" y="167949"/>
            <a:ext cx="8368202" cy="686102"/>
          </a:xfrm>
          <a:prstGeom prst="rect">
            <a:avLst/>
          </a:prstGeom>
        </p:spPr>
        <p:txBody>
          <a:bodyPr/>
          <a:lstStyle/>
          <a:p>
            <a:pPr/>
            <a:r>
              <a:t>Edge Bundling (“Chord Diagrams”)</a:t>
            </a:r>
          </a:p>
        </p:txBody>
      </p:sp>
      <p:pic>
        <p:nvPicPr>
          <p:cNvPr id="347" name="Google Shape;325;p55" descr="Google Shape;325;p55"/>
          <p:cNvPicPr>
            <a:picLocks noChangeAspect="1"/>
          </p:cNvPicPr>
          <p:nvPr/>
        </p:nvPicPr>
        <p:blipFill>
          <a:blip r:embed="rId3">
            <a:extLst/>
          </a:blip>
          <a:stretch>
            <a:fillRect/>
          </a:stretch>
        </p:blipFill>
        <p:spPr>
          <a:xfrm>
            <a:off x="2476125" y="946799"/>
            <a:ext cx="4021026" cy="3960826"/>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Google Shape;102;p20"/>
          <p:cNvSpPr txBox="1"/>
          <p:nvPr>
            <p:ph type="title"/>
          </p:nvPr>
        </p:nvSpPr>
        <p:spPr>
          <a:xfrm>
            <a:off x="387899" y="176424"/>
            <a:ext cx="8368202" cy="686102"/>
          </a:xfrm>
          <a:prstGeom prst="rect">
            <a:avLst/>
          </a:prstGeom>
        </p:spPr>
        <p:txBody>
          <a:bodyPr/>
          <a:lstStyle/>
          <a:p>
            <a:pPr/>
            <a:r>
              <a:t>Recap: (Some) Tactical Tasks</a:t>
            </a:r>
          </a:p>
        </p:txBody>
      </p:sp>
      <p:sp>
        <p:nvSpPr>
          <p:cNvPr id="176" name="Google Shape;103;p20"/>
          <p:cNvSpPr txBox="1"/>
          <p:nvPr>
            <p:ph type="body" idx="1"/>
          </p:nvPr>
        </p:nvSpPr>
        <p:spPr>
          <a:xfrm>
            <a:off x="387899" y="978524"/>
            <a:ext cx="8368202" cy="3590101"/>
          </a:xfrm>
          <a:prstGeom prst="rect">
            <a:avLst/>
          </a:prstGeom>
        </p:spPr>
        <p:txBody>
          <a:bodyPr/>
          <a:lstStyle/>
          <a:p>
            <a:pPr/>
            <a:r>
              <a:t>Credibility/ Verification</a:t>
            </a:r>
          </a:p>
          <a:p>
            <a:pPr lvl="1" marL="914400" indent="-317500">
              <a:buSzPts val="1400"/>
              <a:defRPr sz="1400"/>
            </a:pPr>
            <a:r>
              <a:t>Fact-checking: verify article, image, video etc doesn’t contain disinformation. </a:t>
            </a:r>
          </a:p>
          <a:p>
            <a:pPr lvl="1" marL="914400" indent="-317500">
              <a:buSzPts val="1400"/>
              <a:defRPr sz="1400"/>
            </a:pPr>
            <a:r>
              <a:t>Source-checking: verify source (publisher, domain etc) doesn’t distribute disinformation.  </a:t>
            </a:r>
          </a:p>
          <a:p>
            <a:pPr/>
            <a:r>
              <a:t>Network detection</a:t>
            </a:r>
          </a:p>
          <a:p>
            <a:pPr lvl="1" marL="914400" indent="-317500">
              <a:buSzPts val="1400"/>
              <a:defRPr sz="1400"/>
            </a:pPr>
            <a:r>
              <a:t>Pinkslime  finding: find inauthentic website networks </a:t>
            </a:r>
          </a:p>
          <a:p>
            <a:pPr lvl="1" marL="914400" indent="-317500">
              <a:buSzPts val="1400"/>
              <a:defRPr sz="1400"/>
            </a:pPr>
            <a:r>
              <a:t>Network finding: find inauthentic account networks (including botnets)</a:t>
            </a:r>
          </a:p>
          <a:p>
            <a:pPr/>
            <a:r>
              <a:t>Activity analysis</a:t>
            </a:r>
          </a:p>
          <a:p>
            <a:pPr lvl="1" marL="914400" indent="-317500">
              <a:buSzPts val="1400"/>
              <a:defRPr sz="1400"/>
            </a:pPr>
            <a:r>
              <a:t>Detect computational amplification</a:t>
            </a:r>
          </a:p>
          <a:p>
            <a:pPr lvl="1" marL="914400" indent="-317500">
              <a:buSzPts val="1400"/>
              <a:defRPr sz="1400"/>
            </a:pPr>
            <a:r>
              <a:t>Detect fake accounts</a:t>
            </a:r>
          </a:p>
          <a:p>
            <a:pPr lvl="1" marL="914400" indent="-317500">
              <a:buSzPts val="1400"/>
              <a:defRPr sz="1400"/>
            </a:pPr>
            <a:r>
              <a:t>Look at patterns of account creation dates for popular messages</a:t>
            </a:r>
          </a:p>
          <a:p>
            <a:pPr lvl="1" marL="914400" indent="-317500">
              <a:buSzPts val="1400"/>
              <a:defRPr sz="1400"/>
            </a:pPr>
            <a:r>
              <a:t>Detect, track and analyse narratives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Google Shape;330;p56"/>
          <p:cNvSpPr txBox="1"/>
          <p:nvPr>
            <p:ph type="title"/>
          </p:nvPr>
        </p:nvSpPr>
        <p:spPr>
          <a:xfrm>
            <a:off x="387899" y="230999"/>
            <a:ext cx="8368202" cy="686102"/>
          </a:xfrm>
          <a:prstGeom prst="rect">
            <a:avLst/>
          </a:prstGeom>
        </p:spPr>
        <p:txBody>
          <a:bodyPr/>
          <a:lstStyle/>
          <a:p>
            <a:pPr/>
            <a:r>
              <a:t>Adjacency Matrix</a:t>
            </a:r>
          </a:p>
        </p:txBody>
      </p:sp>
      <p:pic>
        <p:nvPicPr>
          <p:cNvPr id="352" name="Google Shape;331;p56" descr="Google Shape;331;p56"/>
          <p:cNvPicPr>
            <a:picLocks noChangeAspect="1"/>
          </p:cNvPicPr>
          <p:nvPr/>
        </p:nvPicPr>
        <p:blipFill>
          <a:blip r:embed="rId3">
            <a:extLst/>
          </a:blip>
          <a:stretch>
            <a:fillRect/>
          </a:stretch>
        </p:blipFill>
        <p:spPr>
          <a:xfrm>
            <a:off x="1375187" y="917101"/>
            <a:ext cx="6393626" cy="3847002"/>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Google Shape;336;p57"/>
          <p:cNvSpPr txBox="1"/>
          <p:nvPr>
            <p:ph type="title"/>
          </p:nvPr>
        </p:nvSpPr>
        <p:spPr>
          <a:xfrm>
            <a:off x="387899" y="202974"/>
            <a:ext cx="8368202" cy="686102"/>
          </a:xfrm>
          <a:prstGeom prst="rect">
            <a:avLst/>
          </a:prstGeom>
        </p:spPr>
        <p:txBody>
          <a:bodyPr/>
          <a:lstStyle/>
          <a:p>
            <a:pPr/>
            <a:r>
              <a:t>Other things to look at…. </a:t>
            </a:r>
          </a:p>
        </p:txBody>
      </p:sp>
      <p:sp>
        <p:nvSpPr>
          <p:cNvPr id="357" name="Google Shape;337;p57"/>
          <p:cNvSpPr txBox="1"/>
          <p:nvPr>
            <p:ph type="body" idx="1"/>
          </p:nvPr>
        </p:nvSpPr>
        <p:spPr>
          <a:xfrm>
            <a:off x="387899" y="1148424"/>
            <a:ext cx="8368202" cy="3420302"/>
          </a:xfrm>
          <a:prstGeom prst="rect">
            <a:avLst/>
          </a:prstGeom>
        </p:spPr>
        <p:txBody>
          <a:bodyPr/>
          <a:lstStyle/>
          <a:p>
            <a:pPr/>
            <a:r>
              <a:t>Overlapping community detection (modularity etc)</a:t>
            </a:r>
          </a:p>
          <a:p>
            <a:pPr/>
            <a:r>
              <a:t>Homophily (how node dissimilarity affects networks)</a:t>
            </a:r>
          </a:p>
          <a:p>
            <a:pPr/>
            <a:r>
              <a:t>Graph cohesion (which nodes strengthen or weaken a network)</a:t>
            </a:r>
          </a:p>
          <a:p>
            <a:pPr/>
            <a:r>
              <a:t>Graph skeletons (e.g. minimum spanning trees)</a:t>
            </a:r>
          </a:p>
          <a:p>
            <a:pPr/>
            <a:r>
              <a:t>Marketing metrics (reach etc)</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Google Shape;342;p58"/>
          <p:cNvSpPr txBox="1"/>
          <p:nvPr>
            <p:ph type="title"/>
          </p:nvPr>
        </p:nvSpPr>
        <p:spPr>
          <a:xfrm>
            <a:off x="480750" y="1764950"/>
            <a:ext cx="8222099" cy="907500"/>
          </a:xfrm>
          <a:prstGeom prst="rect">
            <a:avLst/>
          </a:prstGeom>
        </p:spPr>
        <p:txBody>
          <a:bodyPr/>
          <a:lstStyle>
            <a:lvl1pPr defTabSz="896111">
              <a:defRPr sz="4704"/>
            </a:lvl1pPr>
          </a:lstStyle>
          <a:p>
            <a:pPr/>
            <a:r>
              <a:t>Over to You…</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Google Shape;108;p21"/>
          <p:cNvSpPr txBox="1"/>
          <p:nvPr>
            <p:ph type="title"/>
          </p:nvPr>
        </p:nvSpPr>
        <p:spPr>
          <a:xfrm>
            <a:off x="460950" y="2153242"/>
            <a:ext cx="8222099" cy="1439401"/>
          </a:xfrm>
          <a:prstGeom prst="rect">
            <a:avLst/>
          </a:prstGeom>
        </p:spPr>
        <p:txBody>
          <a:bodyPr/>
          <a:lstStyle/>
          <a:p>
            <a:pPr/>
            <a:r>
              <a:t>Relationships are everywhere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Google Shape;113;p22"/>
          <p:cNvSpPr txBox="1"/>
          <p:nvPr>
            <p:ph type="title"/>
          </p:nvPr>
        </p:nvSpPr>
        <p:spPr>
          <a:xfrm>
            <a:off x="387899" y="458024"/>
            <a:ext cx="8368202" cy="686102"/>
          </a:xfrm>
          <a:prstGeom prst="rect">
            <a:avLst/>
          </a:prstGeom>
        </p:spPr>
        <p:txBody>
          <a:bodyPr/>
          <a:lstStyle/>
          <a:p>
            <a:pPr/>
            <a:r>
              <a:t>Infrastructure</a:t>
            </a:r>
          </a:p>
        </p:txBody>
      </p:sp>
      <p:pic>
        <p:nvPicPr>
          <p:cNvPr id="183" name="Google Shape;114;p22" descr="Google Shape;114;p22"/>
          <p:cNvPicPr>
            <a:picLocks noChangeAspect="1"/>
          </p:cNvPicPr>
          <p:nvPr/>
        </p:nvPicPr>
        <p:blipFill>
          <a:blip r:embed="rId3">
            <a:extLst/>
          </a:blip>
          <a:stretch>
            <a:fillRect/>
          </a:stretch>
        </p:blipFill>
        <p:spPr>
          <a:xfrm>
            <a:off x="152400" y="1296525"/>
            <a:ext cx="4616733" cy="2727701"/>
          </a:xfrm>
          <a:prstGeom prst="rect">
            <a:avLst/>
          </a:prstGeom>
          <a:ln w="12700">
            <a:miter lim="400000"/>
          </a:ln>
        </p:spPr>
      </p:pic>
      <p:pic>
        <p:nvPicPr>
          <p:cNvPr id="184" name="Google Shape;115;p22" descr="Google Shape;115;p22"/>
          <p:cNvPicPr>
            <a:picLocks noChangeAspect="1"/>
          </p:cNvPicPr>
          <p:nvPr/>
        </p:nvPicPr>
        <p:blipFill>
          <a:blip r:embed="rId4">
            <a:extLst/>
          </a:blip>
          <a:stretch>
            <a:fillRect/>
          </a:stretch>
        </p:blipFill>
        <p:spPr>
          <a:xfrm>
            <a:off x="4871549" y="1296525"/>
            <a:ext cx="4120052" cy="27277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Google Shape;120;p23"/>
          <p:cNvSpPr txBox="1"/>
          <p:nvPr>
            <p:ph type="title"/>
          </p:nvPr>
        </p:nvSpPr>
        <p:spPr>
          <a:xfrm>
            <a:off x="387899" y="-1"/>
            <a:ext cx="8368202" cy="686102"/>
          </a:xfrm>
          <a:prstGeom prst="rect">
            <a:avLst/>
          </a:prstGeom>
        </p:spPr>
        <p:txBody>
          <a:bodyPr/>
          <a:lstStyle/>
          <a:p>
            <a:pPr/>
            <a:r>
              <a:t>Social Media accounts</a:t>
            </a:r>
          </a:p>
        </p:txBody>
      </p:sp>
      <p:pic>
        <p:nvPicPr>
          <p:cNvPr id="189" name="Google Shape;121;p23" descr="Google Shape;121;p23"/>
          <p:cNvPicPr>
            <a:picLocks noChangeAspect="1"/>
          </p:cNvPicPr>
          <p:nvPr/>
        </p:nvPicPr>
        <p:blipFill>
          <a:blip r:embed="rId3">
            <a:extLst/>
          </a:blip>
          <a:stretch>
            <a:fillRect/>
          </a:stretch>
        </p:blipFill>
        <p:spPr>
          <a:xfrm>
            <a:off x="1737487" y="607750"/>
            <a:ext cx="5669015" cy="435762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Google Shape;126;p24"/>
          <p:cNvSpPr txBox="1"/>
          <p:nvPr>
            <p:ph type="title"/>
          </p:nvPr>
        </p:nvSpPr>
        <p:spPr>
          <a:xfrm>
            <a:off x="387899" y="193174"/>
            <a:ext cx="8368202" cy="686102"/>
          </a:xfrm>
          <a:prstGeom prst="rect">
            <a:avLst/>
          </a:prstGeom>
        </p:spPr>
        <p:txBody>
          <a:bodyPr/>
          <a:lstStyle/>
          <a:p>
            <a:pPr/>
            <a:r>
              <a:t>Word co-occurrence</a:t>
            </a:r>
          </a:p>
        </p:txBody>
      </p:sp>
      <p:pic>
        <p:nvPicPr>
          <p:cNvPr id="194" name="Google Shape;127;p24" descr="Google Shape;127;p24"/>
          <p:cNvPicPr>
            <a:picLocks noChangeAspect="1"/>
          </p:cNvPicPr>
          <p:nvPr/>
        </p:nvPicPr>
        <p:blipFill>
          <a:blip r:embed="rId3">
            <a:extLst/>
          </a:blip>
          <a:stretch>
            <a:fillRect/>
          </a:stretch>
        </p:blipFill>
        <p:spPr>
          <a:xfrm>
            <a:off x="2271299" y="879275"/>
            <a:ext cx="4716176" cy="393755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Google Shape;132;p25"/>
          <p:cNvSpPr txBox="1"/>
          <p:nvPr>
            <p:ph type="title"/>
          </p:nvPr>
        </p:nvSpPr>
        <p:spPr>
          <a:xfrm>
            <a:off x="337449" y="142724"/>
            <a:ext cx="8368202" cy="686102"/>
          </a:xfrm>
          <a:prstGeom prst="rect">
            <a:avLst/>
          </a:prstGeom>
        </p:spPr>
        <p:txBody>
          <a:bodyPr/>
          <a:lstStyle/>
          <a:p>
            <a:pPr/>
            <a:r>
              <a:t>Document Similarity</a:t>
            </a:r>
          </a:p>
        </p:txBody>
      </p:sp>
      <p:pic>
        <p:nvPicPr>
          <p:cNvPr id="199" name="Google Shape;133;p25" descr="Google Shape;133;p25"/>
          <p:cNvPicPr>
            <a:picLocks noChangeAspect="1"/>
          </p:cNvPicPr>
          <p:nvPr/>
        </p:nvPicPr>
        <p:blipFill>
          <a:blip r:embed="rId3">
            <a:extLst/>
          </a:blip>
          <a:stretch>
            <a:fillRect/>
          </a:stretch>
        </p:blipFill>
        <p:spPr>
          <a:xfrm>
            <a:off x="2314824" y="754174"/>
            <a:ext cx="4514352" cy="406070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Marina">
  <a:themeElements>
    <a:clrScheme name="Marina">
      <a:dk1>
        <a:srgbClr val="00517C"/>
      </a:dk1>
      <a:lt1>
        <a:srgbClr val="FFFFFF"/>
      </a:lt1>
      <a:dk2>
        <a:srgbClr val="A7A7A7"/>
      </a:dk2>
      <a:lt2>
        <a:srgbClr val="535353"/>
      </a:lt2>
      <a:accent1>
        <a:srgbClr val="0277BD"/>
      </a:accent1>
      <a:accent2>
        <a:srgbClr val="558B2F"/>
      </a:accent2>
      <a:accent3>
        <a:srgbClr val="009688"/>
      </a:accent3>
      <a:accent4>
        <a:srgbClr val="039BE5"/>
      </a:accent4>
      <a:accent5>
        <a:srgbClr val="8BC34A"/>
      </a:accent5>
      <a:accent6>
        <a:srgbClr val="FFEB38"/>
      </a:accent6>
      <a:hlink>
        <a:srgbClr val="0000FF"/>
      </a:hlink>
      <a:folHlink>
        <a:srgbClr val="FF00FF"/>
      </a:folHlink>
    </a:clrScheme>
    <a:fontScheme name="Marina">
      <a:majorFont>
        <a:latin typeface="Arial"/>
        <a:ea typeface="Arial"/>
        <a:cs typeface="Arial"/>
      </a:majorFont>
      <a:minorFont>
        <a:latin typeface="Helvetica"/>
        <a:ea typeface="Helvetica"/>
        <a:cs typeface="Helvetica"/>
      </a:minorFont>
    </a:fontScheme>
    <a:fmtScheme name="Mar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17C"/>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arina">
  <a:themeElements>
    <a:clrScheme name="Marina">
      <a:dk1>
        <a:srgbClr val="000000"/>
      </a:dk1>
      <a:lt1>
        <a:srgbClr val="FFFFFF"/>
      </a:lt1>
      <a:dk2>
        <a:srgbClr val="A7A7A7"/>
      </a:dk2>
      <a:lt2>
        <a:srgbClr val="535353"/>
      </a:lt2>
      <a:accent1>
        <a:srgbClr val="0277BD"/>
      </a:accent1>
      <a:accent2>
        <a:srgbClr val="558B2F"/>
      </a:accent2>
      <a:accent3>
        <a:srgbClr val="009688"/>
      </a:accent3>
      <a:accent4>
        <a:srgbClr val="039BE5"/>
      </a:accent4>
      <a:accent5>
        <a:srgbClr val="8BC34A"/>
      </a:accent5>
      <a:accent6>
        <a:srgbClr val="FFEB38"/>
      </a:accent6>
      <a:hlink>
        <a:srgbClr val="0000FF"/>
      </a:hlink>
      <a:folHlink>
        <a:srgbClr val="FF00FF"/>
      </a:folHlink>
    </a:clrScheme>
    <a:fontScheme name="Marina">
      <a:majorFont>
        <a:latin typeface="Arial"/>
        <a:ea typeface="Arial"/>
        <a:cs typeface="Arial"/>
      </a:majorFont>
      <a:minorFont>
        <a:latin typeface="Helvetica"/>
        <a:ea typeface="Helvetica"/>
        <a:cs typeface="Helvetica"/>
      </a:minorFont>
    </a:fontScheme>
    <a:fmtScheme name="Mar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17C"/>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